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70" r:id="rId5"/>
    <p:sldId id="260" r:id="rId6"/>
    <p:sldId id="261" r:id="rId7"/>
    <p:sldId id="262" r:id="rId8"/>
    <p:sldId id="288" r:id="rId9"/>
    <p:sldId id="289" r:id="rId10"/>
    <p:sldId id="267" r:id="rId11"/>
    <p:sldId id="263" r:id="rId12"/>
    <p:sldId id="264" r:id="rId13"/>
    <p:sldId id="271" r:id="rId14"/>
    <p:sldId id="266" r:id="rId15"/>
    <p:sldId id="268" r:id="rId16"/>
    <p:sldId id="272" r:id="rId17"/>
    <p:sldId id="283" r:id="rId18"/>
    <p:sldId id="274" r:id="rId19"/>
    <p:sldId id="275" r:id="rId20"/>
    <p:sldId id="276" r:id="rId21"/>
    <p:sldId id="280" r:id="rId22"/>
    <p:sldId id="278" r:id="rId23"/>
    <p:sldId id="286" r:id="rId24"/>
    <p:sldId id="287" r:id="rId25"/>
    <p:sldId id="281" r:id="rId26"/>
    <p:sldId id="282" r:id="rId27"/>
    <p:sldId id="291" r:id="rId28"/>
    <p:sldId id="285"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B9"/>
    <a:srgbClr val="30C26D"/>
    <a:srgbClr val="00BF88"/>
    <a:srgbClr val="00B2EF"/>
    <a:srgbClr val="0E92DD"/>
    <a:srgbClr val="1B9CAE"/>
    <a:srgbClr val="0892DD"/>
    <a:srgbClr val="0072C6"/>
    <a:srgbClr val="0692DD"/>
    <a:srgbClr val="07B0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39"/>
    <p:restoredTop sz="96327"/>
  </p:normalViewPr>
  <p:slideViewPr>
    <p:cSldViewPr snapToGrid="0">
      <p:cViewPr varScale="1">
        <p:scale>
          <a:sx n="80" d="100"/>
          <a:sy n="80" d="100"/>
        </p:scale>
        <p:origin x="4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F88A-098D-F813-2527-44603F4CEF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695333-0B41-498A-DE2E-71BC7245C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22D40E-DC1A-4E2A-0A46-ED559FA3CE49}"/>
              </a:ext>
            </a:extLst>
          </p:cNvPr>
          <p:cNvSpPr>
            <a:spLocks noGrp="1"/>
          </p:cNvSpPr>
          <p:nvPr>
            <p:ph type="dt" sz="half" idx="10"/>
          </p:nvPr>
        </p:nvSpPr>
        <p:spPr/>
        <p:txBody>
          <a:bodyPr/>
          <a:lstStyle/>
          <a:p>
            <a:fld id="{806E5E82-658D-4941-90C7-EE08DF07FB49}" type="datetimeFigureOut">
              <a:rPr lang="en-US" smtClean="0"/>
              <a:t>7/5/2025</a:t>
            </a:fld>
            <a:endParaRPr lang="en-US"/>
          </a:p>
        </p:txBody>
      </p:sp>
      <p:sp>
        <p:nvSpPr>
          <p:cNvPr id="5" name="Footer Placeholder 4">
            <a:extLst>
              <a:ext uri="{FF2B5EF4-FFF2-40B4-BE49-F238E27FC236}">
                <a16:creationId xmlns:a16="http://schemas.microsoft.com/office/drawing/2014/main" id="{A461F72E-A580-88EB-E22E-62B034BBE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A6704-DC49-9455-87AA-8EA8F6FE19E2}"/>
              </a:ext>
            </a:extLst>
          </p:cNvPr>
          <p:cNvSpPr>
            <a:spLocks noGrp="1"/>
          </p:cNvSpPr>
          <p:nvPr>
            <p:ph type="sldNum" sz="quarter" idx="12"/>
          </p:nvPr>
        </p:nvSpPr>
        <p:spPr/>
        <p:txBody>
          <a:bodyPr/>
          <a:lstStyle/>
          <a:p>
            <a:fld id="{667A0F33-B561-034B-BC1A-89F3E3E6FBB0}" type="slidenum">
              <a:rPr lang="en-US" smtClean="0"/>
              <a:t>‹#›</a:t>
            </a:fld>
            <a:endParaRPr lang="en-US"/>
          </a:p>
        </p:txBody>
      </p:sp>
    </p:spTree>
    <p:extLst>
      <p:ext uri="{BB962C8B-B14F-4D97-AF65-F5344CB8AC3E}">
        <p14:creationId xmlns:p14="http://schemas.microsoft.com/office/powerpoint/2010/main" val="994105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B636-A888-1C48-CD09-BABE215DCE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510681-E607-6EEF-9366-04041F5079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61F1E-7CBC-A92C-EB82-B47974F0D706}"/>
              </a:ext>
            </a:extLst>
          </p:cNvPr>
          <p:cNvSpPr>
            <a:spLocks noGrp="1"/>
          </p:cNvSpPr>
          <p:nvPr>
            <p:ph type="dt" sz="half" idx="10"/>
          </p:nvPr>
        </p:nvSpPr>
        <p:spPr/>
        <p:txBody>
          <a:bodyPr/>
          <a:lstStyle/>
          <a:p>
            <a:fld id="{806E5E82-658D-4941-90C7-EE08DF07FB49}" type="datetimeFigureOut">
              <a:rPr lang="en-US" smtClean="0"/>
              <a:t>7/5/2025</a:t>
            </a:fld>
            <a:endParaRPr lang="en-US"/>
          </a:p>
        </p:txBody>
      </p:sp>
      <p:sp>
        <p:nvSpPr>
          <p:cNvPr id="5" name="Footer Placeholder 4">
            <a:extLst>
              <a:ext uri="{FF2B5EF4-FFF2-40B4-BE49-F238E27FC236}">
                <a16:creationId xmlns:a16="http://schemas.microsoft.com/office/drawing/2014/main" id="{58305FF0-4C8D-2F9B-3184-FEDBD9FB6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5A7ED-3749-5E1C-FACA-513797CDDB7F}"/>
              </a:ext>
            </a:extLst>
          </p:cNvPr>
          <p:cNvSpPr>
            <a:spLocks noGrp="1"/>
          </p:cNvSpPr>
          <p:nvPr>
            <p:ph type="sldNum" sz="quarter" idx="12"/>
          </p:nvPr>
        </p:nvSpPr>
        <p:spPr/>
        <p:txBody>
          <a:bodyPr/>
          <a:lstStyle/>
          <a:p>
            <a:fld id="{667A0F33-B561-034B-BC1A-89F3E3E6FBB0}" type="slidenum">
              <a:rPr lang="en-US" smtClean="0"/>
              <a:t>‹#›</a:t>
            </a:fld>
            <a:endParaRPr lang="en-US"/>
          </a:p>
        </p:txBody>
      </p:sp>
    </p:spTree>
    <p:extLst>
      <p:ext uri="{BB962C8B-B14F-4D97-AF65-F5344CB8AC3E}">
        <p14:creationId xmlns:p14="http://schemas.microsoft.com/office/powerpoint/2010/main" val="81933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63E2A7-4479-B7AC-9C78-F7E1B48387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1BECD-BE8E-2A56-F9CE-9497C5113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6F925-E680-517A-C2D4-2FAD178932BD}"/>
              </a:ext>
            </a:extLst>
          </p:cNvPr>
          <p:cNvSpPr>
            <a:spLocks noGrp="1"/>
          </p:cNvSpPr>
          <p:nvPr>
            <p:ph type="dt" sz="half" idx="10"/>
          </p:nvPr>
        </p:nvSpPr>
        <p:spPr/>
        <p:txBody>
          <a:bodyPr/>
          <a:lstStyle/>
          <a:p>
            <a:fld id="{806E5E82-658D-4941-90C7-EE08DF07FB49}" type="datetimeFigureOut">
              <a:rPr lang="en-US" smtClean="0"/>
              <a:t>7/5/2025</a:t>
            </a:fld>
            <a:endParaRPr lang="en-US"/>
          </a:p>
        </p:txBody>
      </p:sp>
      <p:sp>
        <p:nvSpPr>
          <p:cNvPr id="5" name="Footer Placeholder 4">
            <a:extLst>
              <a:ext uri="{FF2B5EF4-FFF2-40B4-BE49-F238E27FC236}">
                <a16:creationId xmlns:a16="http://schemas.microsoft.com/office/drawing/2014/main" id="{6A9D7B5B-8A88-1EE2-6F4C-69081F094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E0C24-0E7B-851C-CDBB-C5310FDB40D7}"/>
              </a:ext>
            </a:extLst>
          </p:cNvPr>
          <p:cNvSpPr>
            <a:spLocks noGrp="1"/>
          </p:cNvSpPr>
          <p:nvPr>
            <p:ph type="sldNum" sz="quarter" idx="12"/>
          </p:nvPr>
        </p:nvSpPr>
        <p:spPr/>
        <p:txBody>
          <a:bodyPr/>
          <a:lstStyle/>
          <a:p>
            <a:fld id="{667A0F33-B561-034B-BC1A-89F3E3E6FBB0}" type="slidenum">
              <a:rPr lang="en-US" smtClean="0"/>
              <a:t>‹#›</a:t>
            </a:fld>
            <a:endParaRPr lang="en-US"/>
          </a:p>
        </p:txBody>
      </p:sp>
    </p:spTree>
    <p:extLst>
      <p:ext uri="{BB962C8B-B14F-4D97-AF65-F5344CB8AC3E}">
        <p14:creationId xmlns:p14="http://schemas.microsoft.com/office/powerpoint/2010/main" val="296927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DBC1-4B4D-82CE-6CC4-EABDDCA15A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2E6F74-C937-1037-E8A8-3834AE6CF2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3243C-3FF1-5434-9E6B-6B07A5260DD1}"/>
              </a:ext>
            </a:extLst>
          </p:cNvPr>
          <p:cNvSpPr>
            <a:spLocks noGrp="1"/>
          </p:cNvSpPr>
          <p:nvPr>
            <p:ph type="dt" sz="half" idx="10"/>
          </p:nvPr>
        </p:nvSpPr>
        <p:spPr/>
        <p:txBody>
          <a:bodyPr/>
          <a:lstStyle/>
          <a:p>
            <a:fld id="{806E5E82-658D-4941-90C7-EE08DF07FB49}" type="datetimeFigureOut">
              <a:rPr lang="en-US" smtClean="0"/>
              <a:t>7/5/2025</a:t>
            </a:fld>
            <a:endParaRPr lang="en-US"/>
          </a:p>
        </p:txBody>
      </p:sp>
      <p:sp>
        <p:nvSpPr>
          <p:cNvPr id="5" name="Footer Placeholder 4">
            <a:extLst>
              <a:ext uri="{FF2B5EF4-FFF2-40B4-BE49-F238E27FC236}">
                <a16:creationId xmlns:a16="http://schemas.microsoft.com/office/drawing/2014/main" id="{521B1CE1-D836-BC4B-A969-B3E5719F1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9BC54-CFF5-A120-C7C9-0EDA55408A13}"/>
              </a:ext>
            </a:extLst>
          </p:cNvPr>
          <p:cNvSpPr>
            <a:spLocks noGrp="1"/>
          </p:cNvSpPr>
          <p:nvPr>
            <p:ph type="sldNum" sz="quarter" idx="12"/>
          </p:nvPr>
        </p:nvSpPr>
        <p:spPr/>
        <p:txBody>
          <a:bodyPr/>
          <a:lstStyle/>
          <a:p>
            <a:fld id="{667A0F33-B561-034B-BC1A-89F3E3E6FBB0}" type="slidenum">
              <a:rPr lang="en-US" smtClean="0"/>
              <a:t>‹#›</a:t>
            </a:fld>
            <a:endParaRPr lang="en-US"/>
          </a:p>
        </p:txBody>
      </p:sp>
    </p:spTree>
    <p:extLst>
      <p:ext uri="{BB962C8B-B14F-4D97-AF65-F5344CB8AC3E}">
        <p14:creationId xmlns:p14="http://schemas.microsoft.com/office/powerpoint/2010/main" val="2309368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7F98-042A-DBC8-CB44-0A285C1F8C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F853E9-58D8-257B-8EF5-5311CD4A4D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5000E0-084E-2FA6-1E01-B94E7916B256}"/>
              </a:ext>
            </a:extLst>
          </p:cNvPr>
          <p:cNvSpPr>
            <a:spLocks noGrp="1"/>
          </p:cNvSpPr>
          <p:nvPr>
            <p:ph type="dt" sz="half" idx="10"/>
          </p:nvPr>
        </p:nvSpPr>
        <p:spPr/>
        <p:txBody>
          <a:bodyPr/>
          <a:lstStyle/>
          <a:p>
            <a:fld id="{806E5E82-658D-4941-90C7-EE08DF07FB49}" type="datetimeFigureOut">
              <a:rPr lang="en-US" smtClean="0"/>
              <a:t>7/5/2025</a:t>
            </a:fld>
            <a:endParaRPr lang="en-US"/>
          </a:p>
        </p:txBody>
      </p:sp>
      <p:sp>
        <p:nvSpPr>
          <p:cNvPr id="5" name="Footer Placeholder 4">
            <a:extLst>
              <a:ext uri="{FF2B5EF4-FFF2-40B4-BE49-F238E27FC236}">
                <a16:creationId xmlns:a16="http://schemas.microsoft.com/office/drawing/2014/main" id="{DEA16222-15FA-9588-C3E7-2A52C9C53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56E6C-2D78-C7E3-9B97-0EED2BC60C53}"/>
              </a:ext>
            </a:extLst>
          </p:cNvPr>
          <p:cNvSpPr>
            <a:spLocks noGrp="1"/>
          </p:cNvSpPr>
          <p:nvPr>
            <p:ph type="sldNum" sz="quarter" idx="12"/>
          </p:nvPr>
        </p:nvSpPr>
        <p:spPr/>
        <p:txBody>
          <a:bodyPr/>
          <a:lstStyle/>
          <a:p>
            <a:fld id="{667A0F33-B561-034B-BC1A-89F3E3E6FBB0}" type="slidenum">
              <a:rPr lang="en-US" smtClean="0"/>
              <a:t>‹#›</a:t>
            </a:fld>
            <a:endParaRPr lang="en-US"/>
          </a:p>
        </p:txBody>
      </p:sp>
    </p:spTree>
    <p:extLst>
      <p:ext uri="{BB962C8B-B14F-4D97-AF65-F5344CB8AC3E}">
        <p14:creationId xmlns:p14="http://schemas.microsoft.com/office/powerpoint/2010/main" val="71100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A10F-C711-E2B7-337B-EB2D0DE5D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4B75E-5718-9E20-F0F0-B3E15599B0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31D389-648B-72A2-4BF8-8F002D6741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83A824-D198-1098-14EF-2D050A3528FA}"/>
              </a:ext>
            </a:extLst>
          </p:cNvPr>
          <p:cNvSpPr>
            <a:spLocks noGrp="1"/>
          </p:cNvSpPr>
          <p:nvPr>
            <p:ph type="dt" sz="half" idx="10"/>
          </p:nvPr>
        </p:nvSpPr>
        <p:spPr/>
        <p:txBody>
          <a:bodyPr/>
          <a:lstStyle/>
          <a:p>
            <a:fld id="{806E5E82-658D-4941-90C7-EE08DF07FB49}" type="datetimeFigureOut">
              <a:rPr lang="en-US" smtClean="0"/>
              <a:t>7/5/2025</a:t>
            </a:fld>
            <a:endParaRPr lang="en-US"/>
          </a:p>
        </p:txBody>
      </p:sp>
      <p:sp>
        <p:nvSpPr>
          <p:cNvPr id="6" name="Footer Placeholder 5">
            <a:extLst>
              <a:ext uri="{FF2B5EF4-FFF2-40B4-BE49-F238E27FC236}">
                <a16:creationId xmlns:a16="http://schemas.microsoft.com/office/drawing/2014/main" id="{7A574D8D-FE80-A23B-D4E1-1B0B0B599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9BC447-2356-F8A7-8A96-96F37CF33DC1}"/>
              </a:ext>
            </a:extLst>
          </p:cNvPr>
          <p:cNvSpPr>
            <a:spLocks noGrp="1"/>
          </p:cNvSpPr>
          <p:nvPr>
            <p:ph type="sldNum" sz="quarter" idx="12"/>
          </p:nvPr>
        </p:nvSpPr>
        <p:spPr/>
        <p:txBody>
          <a:bodyPr/>
          <a:lstStyle/>
          <a:p>
            <a:fld id="{667A0F33-B561-034B-BC1A-89F3E3E6FBB0}" type="slidenum">
              <a:rPr lang="en-US" smtClean="0"/>
              <a:t>‹#›</a:t>
            </a:fld>
            <a:endParaRPr lang="en-US"/>
          </a:p>
        </p:txBody>
      </p:sp>
    </p:spTree>
    <p:extLst>
      <p:ext uri="{BB962C8B-B14F-4D97-AF65-F5344CB8AC3E}">
        <p14:creationId xmlns:p14="http://schemas.microsoft.com/office/powerpoint/2010/main" val="2606778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DF9A4-65D0-0333-B529-12A0C523F3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7F1E85-F623-36FE-CC72-1D18BBFA9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36640-BE48-3323-D551-5B07967DE1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B3D2C-1BD2-04E8-84E3-99FE34454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E1D9A-A647-962D-D513-E43479ACB5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85D92A-55AB-C87D-6E3B-D1E53C336A85}"/>
              </a:ext>
            </a:extLst>
          </p:cNvPr>
          <p:cNvSpPr>
            <a:spLocks noGrp="1"/>
          </p:cNvSpPr>
          <p:nvPr>
            <p:ph type="dt" sz="half" idx="10"/>
          </p:nvPr>
        </p:nvSpPr>
        <p:spPr/>
        <p:txBody>
          <a:bodyPr/>
          <a:lstStyle/>
          <a:p>
            <a:fld id="{806E5E82-658D-4941-90C7-EE08DF07FB49}" type="datetimeFigureOut">
              <a:rPr lang="en-US" smtClean="0"/>
              <a:t>7/5/2025</a:t>
            </a:fld>
            <a:endParaRPr lang="en-US"/>
          </a:p>
        </p:txBody>
      </p:sp>
      <p:sp>
        <p:nvSpPr>
          <p:cNvPr id="8" name="Footer Placeholder 7">
            <a:extLst>
              <a:ext uri="{FF2B5EF4-FFF2-40B4-BE49-F238E27FC236}">
                <a16:creationId xmlns:a16="http://schemas.microsoft.com/office/drawing/2014/main" id="{88D766E5-BA33-9B98-6339-C41F95EA5F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D1B-B808-90B1-2154-9487F3AA7B55}"/>
              </a:ext>
            </a:extLst>
          </p:cNvPr>
          <p:cNvSpPr>
            <a:spLocks noGrp="1"/>
          </p:cNvSpPr>
          <p:nvPr>
            <p:ph type="sldNum" sz="quarter" idx="12"/>
          </p:nvPr>
        </p:nvSpPr>
        <p:spPr/>
        <p:txBody>
          <a:bodyPr/>
          <a:lstStyle/>
          <a:p>
            <a:fld id="{667A0F33-B561-034B-BC1A-89F3E3E6FBB0}" type="slidenum">
              <a:rPr lang="en-US" smtClean="0"/>
              <a:t>‹#›</a:t>
            </a:fld>
            <a:endParaRPr lang="en-US"/>
          </a:p>
        </p:txBody>
      </p:sp>
    </p:spTree>
    <p:extLst>
      <p:ext uri="{BB962C8B-B14F-4D97-AF65-F5344CB8AC3E}">
        <p14:creationId xmlns:p14="http://schemas.microsoft.com/office/powerpoint/2010/main" val="300185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0CE1-1EBA-BC1D-A4E3-15BCC8B33B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5DF88-754A-7F5E-A75D-A7B6223BCEB8}"/>
              </a:ext>
            </a:extLst>
          </p:cNvPr>
          <p:cNvSpPr>
            <a:spLocks noGrp="1"/>
          </p:cNvSpPr>
          <p:nvPr>
            <p:ph type="dt" sz="half" idx="10"/>
          </p:nvPr>
        </p:nvSpPr>
        <p:spPr/>
        <p:txBody>
          <a:bodyPr/>
          <a:lstStyle/>
          <a:p>
            <a:fld id="{806E5E82-658D-4941-90C7-EE08DF07FB49}" type="datetimeFigureOut">
              <a:rPr lang="en-US" smtClean="0"/>
              <a:t>7/5/2025</a:t>
            </a:fld>
            <a:endParaRPr lang="en-US"/>
          </a:p>
        </p:txBody>
      </p:sp>
      <p:sp>
        <p:nvSpPr>
          <p:cNvPr id="4" name="Footer Placeholder 3">
            <a:extLst>
              <a:ext uri="{FF2B5EF4-FFF2-40B4-BE49-F238E27FC236}">
                <a16:creationId xmlns:a16="http://schemas.microsoft.com/office/drawing/2014/main" id="{B40D6D53-2975-217F-90EA-950249D972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D525DA-030B-6954-120B-137C59743556}"/>
              </a:ext>
            </a:extLst>
          </p:cNvPr>
          <p:cNvSpPr>
            <a:spLocks noGrp="1"/>
          </p:cNvSpPr>
          <p:nvPr>
            <p:ph type="sldNum" sz="quarter" idx="12"/>
          </p:nvPr>
        </p:nvSpPr>
        <p:spPr/>
        <p:txBody>
          <a:bodyPr/>
          <a:lstStyle/>
          <a:p>
            <a:fld id="{667A0F33-B561-034B-BC1A-89F3E3E6FBB0}" type="slidenum">
              <a:rPr lang="en-US" smtClean="0"/>
              <a:t>‹#›</a:t>
            </a:fld>
            <a:endParaRPr lang="en-US"/>
          </a:p>
        </p:txBody>
      </p:sp>
    </p:spTree>
    <p:extLst>
      <p:ext uri="{BB962C8B-B14F-4D97-AF65-F5344CB8AC3E}">
        <p14:creationId xmlns:p14="http://schemas.microsoft.com/office/powerpoint/2010/main" val="165884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1A58A6-286F-C90A-EA31-F1F6479B174D}"/>
              </a:ext>
            </a:extLst>
          </p:cNvPr>
          <p:cNvSpPr>
            <a:spLocks noGrp="1"/>
          </p:cNvSpPr>
          <p:nvPr>
            <p:ph type="dt" sz="half" idx="10"/>
          </p:nvPr>
        </p:nvSpPr>
        <p:spPr/>
        <p:txBody>
          <a:bodyPr/>
          <a:lstStyle/>
          <a:p>
            <a:fld id="{806E5E82-658D-4941-90C7-EE08DF07FB49}" type="datetimeFigureOut">
              <a:rPr lang="en-US" smtClean="0"/>
              <a:t>7/5/2025</a:t>
            </a:fld>
            <a:endParaRPr lang="en-US"/>
          </a:p>
        </p:txBody>
      </p:sp>
      <p:sp>
        <p:nvSpPr>
          <p:cNvPr id="3" name="Footer Placeholder 2">
            <a:extLst>
              <a:ext uri="{FF2B5EF4-FFF2-40B4-BE49-F238E27FC236}">
                <a16:creationId xmlns:a16="http://schemas.microsoft.com/office/drawing/2014/main" id="{2F3686FE-0140-01B4-36BC-D2F45C71AA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2BE948-4EB9-4805-D9F0-B179EB13228B}"/>
              </a:ext>
            </a:extLst>
          </p:cNvPr>
          <p:cNvSpPr>
            <a:spLocks noGrp="1"/>
          </p:cNvSpPr>
          <p:nvPr>
            <p:ph type="sldNum" sz="quarter" idx="12"/>
          </p:nvPr>
        </p:nvSpPr>
        <p:spPr/>
        <p:txBody>
          <a:bodyPr/>
          <a:lstStyle/>
          <a:p>
            <a:fld id="{667A0F33-B561-034B-BC1A-89F3E3E6FBB0}" type="slidenum">
              <a:rPr lang="en-US" smtClean="0"/>
              <a:t>‹#›</a:t>
            </a:fld>
            <a:endParaRPr lang="en-US"/>
          </a:p>
        </p:txBody>
      </p:sp>
    </p:spTree>
    <p:extLst>
      <p:ext uri="{BB962C8B-B14F-4D97-AF65-F5344CB8AC3E}">
        <p14:creationId xmlns:p14="http://schemas.microsoft.com/office/powerpoint/2010/main" val="397600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9DFE-5046-7CE2-E020-9B4BCAF01E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4805C8-4A7A-21FD-DE41-2D6911B7AF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B6753C-FE0B-9E58-1020-99AD96161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BEE0A-F3E0-2215-F5AA-2A250B655501}"/>
              </a:ext>
            </a:extLst>
          </p:cNvPr>
          <p:cNvSpPr>
            <a:spLocks noGrp="1"/>
          </p:cNvSpPr>
          <p:nvPr>
            <p:ph type="dt" sz="half" idx="10"/>
          </p:nvPr>
        </p:nvSpPr>
        <p:spPr/>
        <p:txBody>
          <a:bodyPr/>
          <a:lstStyle/>
          <a:p>
            <a:fld id="{806E5E82-658D-4941-90C7-EE08DF07FB49}" type="datetimeFigureOut">
              <a:rPr lang="en-US" smtClean="0"/>
              <a:t>7/5/2025</a:t>
            </a:fld>
            <a:endParaRPr lang="en-US"/>
          </a:p>
        </p:txBody>
      </p:sp>
      <p:sp>
        <p:nvSpPr>
          <p:cNvPr id="6" name="Footer Placeholder 5">
            <a:extLst>
              <a:ext uri="{FF2B5EF4-FFF2-40B4-BE49-F238E27FC236}">
                <a16:creationId xmlns:a16="http://schemas.microsoft.com/office/drawing/2014/main" id="{05979B01-90B1-D555-2A96-2386316811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5A53EE-9D93-83C7-6A68-53E03C22B32A}"/>
              </a:ext>
            </a:extLst>
          </p:cNvPr>
          <p:cNvSpPr>
            <a:spLocks noGrp="1"/>
          </p:cNvSpPr>
          <p:nvPr>
            <p:ph type="sldNum" sz="quarter" idx="12"/>
          </p:nvPr>
        </p:nvSpPr>
        <p:spPr/>
        <p:txBody>
          <a:bodyPr/>
          <a:lstStyle/>
          <a:p>
            <a:fld id="{667A0F33-B561-034B-BC1A-89F3E3E6FBB0}" type="slidenum">
              <a:rPr lang="en-US" smtClean="0"/>
              <a:t>‹#›</a:t>
            </a:fld>
            <a:endParaRPr lang="en-US"/>
          </a:p>
        </p:txBody>
      </p:sp>
    </p:spTree>
    <p:extLst>
      <p:ext uri="{BB962C8B-B14F-4D97-AF65-F5344CB8AC3E}">
        <p14:creationId xmlns:p14="http://schemas.microsoft.com/office/powerpoint/2010/main" val="108723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87C03-E284-8331-1594-5BE390E8E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756D88-DEB6-1007-00C2-3653F9B2F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4F2C87-88FD-B2A1-FD47-2C815CA10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1F961-F47B-7FC4-841E-92CEF1205AFD}"/>
              </a:ext>
            </a:extLst>
          </p:cNvPr>
          <p:cNvSpPr>
            <a:spLocks noGrp="1"/>
          </p:cNvSpPr>
          <p:nvPr>
            <p:ph type="dt" sz="half" idx="10"/>
          </p:nvPr>
        </p:nvSpPr>
        <p:spPr/>
        <p:txBody>
          <a:bodyPr/>
          <a:lstStyle/>
          <a:p>
            <a:fld id="{806E5E82-658D-4941-90C7-EE08DF07FB49}" type="datetimeFigureOut">
              <a:rPr lang="en-US" smtClean="0"/>
              <a:t>7/5/2025</a:t>
            </a:fld>
            <a:endParaRPr lang="en-US"/>
          </a:p>
        </p:txBody>
      </p:sp>
      <p:sp>
        <p:nvSpPr>
          <p:cNvPr id="6" name="Footer Placeholder 5">
            <a:extLst>
              <a:ext uri="{FF2B5EF4-FFF2-40B4-BE49-F238E27FC236}">
                <a16:creationId xmlns:a16="http://schemas.microsoft.com/office/drawing/2014/main" id="{2A315732-1D5D-55DF-0101-6AD6035854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5BF6E-BFA3-E4D2-7663-3CBA91008316}"/>
              </a:ext>
            </a:extLst>
          </p:cNvPr>
          <p:cNvSpPr>
            <a:spLocks noGrp="1"/>
          </p:cNvSpPr>
          <p:nvPr>
            <p:ph type="sldNum" sz="quarter" idx="12"/>
          </p:nvPr>
        </p:nvSpPr>
        <p:spPr/>
        <p:txBody>
          <a:bodyPr/>
          <a:lstStyle/>
          <a:p>
            <a:fld id="{667A0F33-B561-034B-BC1A-89F3E3E6FBB0}" type="slidenum">
              <a:rPr lang="en-US" smtClean="0"/>
              <a:t>‹#›</a:t>
            </a:fld>
            <a:endParaRPr lang="en-US"/>
          </a:p>
        </p:txBody>
      </p:sp>
    </p:spTree>
    <p:extLst>
      <p:ext uri="{BB962C8B-B14F-4D97-AF65-F5344CB8AC3E}">
        <p14:creationId xmlns:p14="http://schemas.microsoft.com/office/powerpoint/2010/main" val="13404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F20C7C-E1A8-1AA1-DB2E-285E53D8A5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818AC8-0054-8A8F-6259-29E38DAB7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EED21-7237-926E-5223-E2E12CC4F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E5E82-658D-4941-90C7-EE08DF07FB49}" type="datetimeFigureOut">
              <a:rPr lang="en-US" smtClean="0"/>
              <a:t>7/5/2025</a:t>
            </a:fld>
            <a:endParaRPr lang="en-US"/>
          </a:p>
        </p:txBody>
      </p:sp>
      <p:sp>
        <p:nvSpPr>
          <p:cNvPr id="5" name="Footer Placeholder 4">
            <a:extLst>
              <a:ext uri="{FF2B5EF4-FFF2-40B4-BE49-F238E27FC236}">
                <a16:creationId xmlns:a16="http://schemas.microsoft.com/office/drawing/2014/main" id="{870FD83C-0E7F-35D0-4FF3-8A723555A4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FF161C-C332-058A-E42D-61F9E31A19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A0F33-B561-034B-BC1A-89F3E3E6FBB0}" type="slidenum">
              <a:rPr lang="en-US" smtClean="0"/>
              <a:t>‹#›</a:t>
            </a:fld>
            <a:endParaRPr lang="en-US"/>
          </a:p>
        </p:txBody>
      </p:sp>
    </p:spTree>
    <p:extLst>
      <p:ext uri="{BB962C8B-B14F-4D97-AF65-F5344CB8AC3E}">
        <p14:creationId xmlns:p14="http://schemas.microsoft.com/office/powerpoint/2010/main" val="140594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ashrae.org/society-groups/chapters/manual-for-chapter-operation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www.irs.gov/pub/irs-pdf/f990.pdf" TargetMode="External"/><Relationship Id="rId3" Type="http://schemas.openxmlformats.org/officeDocument/2006/relationships/image" Target="../media/image14.svg"/><Relationship Id="rId7" Type="http://schemas.openxmlformats.org/officeDocument/2006/relationships/hyperlink" Target="https://www.irs.gov/pub/irs-pdf/f990ez.pdf"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irs.gov/charities-non-profits/annual-electronic-filing-requirement-for-small-exempt-organizations-form-990-n-e-postcard" TargetMode="External"/><Relationship Id="rId5" Type="http://schemas.openxmlformats.org/officeDocument/2006/relationships/hyperlink" Target="https://www.irs.gov/charities-non-profits/annual-electronic-notice-form-990-n-for-small-organizations-faqs-who-must-file" TargetMode="External"/><Relationship Id="rId10" Type="http://schemas.openxmlformats.org/officeDocument/2006/relationships/image" Target="../media/image2.png"/><Relationship Id="rId4" Type="http://schemas.openxmlformats.org/officeDocument/2006/relationships/hyperlink" Target="https://www.irs.gov/charities-non-profits/form-990-n-e-postcard-organizations-not-permitted-to-file" TargetMode="External"/><Relationship Id="rId9" Type="http://schemas.openxmlformats.org/officeDocument/2006/relationships/hyperlink" Target="https://www.irs.gov/pub/irs-pdf/f990pf.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pnwdistrictoptimist.blogspot.com/2014/02/friendly-reminder-for-optimist-clubs.html" TargetMode="Externa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shrae.org/society-groups/chapters/manual-for-chapter-operations"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7.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10.sv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regionx.org/finance"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0.jpg"/><Relationship Id="rId7" Type="http://schemas.openxmlformats.org/officeDocument/2006/relationships/image" Target="../media/image6.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creativecommons.org/licenses/by-nd/3.0/" TargetMode="External"/><Relationship Id="rId4" Type="http://schemas.openxmlformats.org/officeDocument/2006/relationships/hyperlink" Target="https://www.flickr.com/photos/abiwt/506988481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Top 10 Things to Do in Tempe, Arizona">
            <a:extLst>
              <a:ext uri="{FF2B5EF4-FFF2-40B4-BE49-F238E27FC236}">
                <a16:creationId xmlns:a16="http://schemas.microsoft.com/office/drawing/2014/main" id="{18EF8074-3E4B-C208-E8EF-E95074759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748" y="0"/>
            <a:ext cx="10445252" cy="6966368"/>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22">
            <a:extLst>
              <a:ext uri="{FF2B5EF4-FFF2-40B4-BE49-F238E27FC236}">
                <a16:creationId xmlns:a16="http://schemas.microsoft.com/office/drawing/2014/main" id="{94B7139C-5C0D-1D15-0C19-B6A4A8B306C6}"/>
              </a:ext>
            </a:extLst>
          </p:cNvPr>
          <p:cNvSpPr/>
          <p:nvPr/>
        </p:nvSpPr>
        <p:spPr>
          <a:xfrm rot="13649399">
            <a:off x="124768" y="-5019293"/>
            <a:ext cx="13404630" cy="15706630"/>
          </a:xfrm>
          <a:custGeom>
            <a:avLst/>
            <a:gdLst>
              <a:gd name="connsiteX0" fmla="*/ 3081010 w 13404630"/>
              <a:gd name="connsiteY0" fmla="*/ 15706630 h 15706630"/>
              <a:gd name="connsiteX1" fmla="*/ 960385 w 13404630"/>
              <a:gd name="connsiteY1" fmla="*/ 15706630 h 15706630"/>
              <a:gd name="connsiteX2" fmla="*/ 960385 w 13404630"/>
              <a:gd name="connsiteY2" fmla="*/ 9867785 h 15706630"/>
              <a:gd name="connsiteX3" fmla="*/ 3081011 w 13404630"/>
              <a:gd name="connsiteY3" fmla="*/ 11811663 h 15706630"/>
              <a:gd name="connsiteX4" fmla="*/ 13404630 w 13404630"/>
              <a:gd name="connsiteY4" fmla="*/ 4735670 h 15706630"/>
              <a:gd name="connsiteX5" fmla="*/ 7938420 w 13404630"/>
              <a:gd name="connsiteY5" fmla="*/ 10698898 h 15706630"/>
              <a:gd name="connsiteX6" fmla="*/ 7938420 w 13404630"/>
              <a:gd name="connsiteY6" fmla="*/ 8205314 h 15706630"/>
              <a:gd name="connsiteX7" fmla="*/ 6878107 w 13404630"/>
              <a:gd name="connsiteY7" fmla="*/ 7145000 h 15706630"/>
              <a:gd name="connsiteX8" fmla="*/ 5817794 w 13404630"/>
              <a:gd name="connsiteY8" fmla="*/ 8205314 h 15706630"/>
              <a:gd name="connsiteX9" fmla="*/ 5817794 w 13404630"/>
              <a:gd name="connsiteY9" fmla="*/ 13012343 h 15706630"/>
              <a:gd name="connsiteX10" fmla="*/ 5501887 w 13404630"/>
              <a:gd name="connsiteY10" fmla="*/ 13356974 h 15706630"/>
              <a:gd name="connsiteX11" fmla="*/ 5501888 w 13404630"/>
              <a:gd name="connsiteY11" fmla="*/ 7494754 h 15706630"/>
              <a:gd name="connsiteX12" fmla="*/ 4441575 w 13404630"/>
              <a:gd name="connsiteY12" fmla="*/ 6434440 h 15706630"/>
              <a:gd name="connsiteX13" fmla="*/ 3381262 w 13404630"/>
              <a:gd name="connsiteY13" fmla="*/ 7494754 h 15706630"/>
              <a:gd name="connsiteX14" fmla="*/ 3381262 w 13404630"/>
              <a:gd name="connsiteY14" fmla="*/ 12086889 h 15706630"/>
              <a:gd name="connsiteX15" fmla="*/ 3081011 w 13404630"/>
              <a:gd name="connsiteY15" fmla="*/ 11811663 h 15706630"/>
              <a:gd name="connsiteX16" fmla="*/ 3081011 w 13404630"/>
              <a:gd name="connsiteY16" fmla="*/ 9319248 h 15706630"/>
              <a:gd name="connsiteX17" fmla="*/ 2020698 w 13404630"/>
              <a:gd name="connsiteY17" fmla="*/ 8258935 h 15706630"/>
              <a:gd name="connsiteX18" fmla="*/ 960385 w 13404630"/>
              <a:gd name="connsiteY18" fmla="*/ 9319248 h 15706630"/>
              <a:gd name="connsiteX19" fmla="*/ 960385 w 13404630"/>
              <a:gd name="connsiteY19" fmla="*/ 9867785 h 15706630"/>
              <a:gd name="connsiteX20" fmla="*/ 0 w 13404630"/>
              <a:gd name="connsiteY20" fmla="*/ 8987445 h 15706630"/>
              <a:gd name="connsiteX21" fmla="*/ 8238367 w 13404630"/>
              <a:gd name="connsiteY21" fmla="*/ 0 h 15706630"/>
              <a:gd name="connsiteX22" fmla="*/ 5501887 w 13404630"/>
              <a:gd name="connsiteY22" fmla="*/ 13882135 h 15706630"/>
              <a:gd name="connsiteX23" fmla="*/ 3381262 w 13404630"/>
              <a:gd name="connsiteY23" fmla="*/ 13882135 h 15706630"/>
              <a:gd name="connsiteX24" fmla="*/ 3381262 w 13404630"/>
              <a:gd name="connsiteY24" fmla="*/ 12086889 h 15706630"/>
              <a:gd name="connsiteX25" fmla="*/ 5166263 w 13404630"/>
              <a:gd name="connsiteY25" fmla="*/ 13723115 h 15706630"/>
              <a:gd name="connsiteX26" fmla="*/ 5501887 w 13404630"/>
              <a:gd name="connsiteY26" fmla="*/ 13356974 h 15706630"/>
              <a:gd name="connsiteX27" fmla="*/ 7938419 w 13404630"/>
              <a:gd name="connsiteY27" fmla="*/ 14592696 h 15706630"/>
              <a:gd name="connsiteX28" fmla="*/ 5817794 w 13404630"/>
              <a:gd name="connsiteY28" fmla="*/ 14592695 h 15706630"/>
              <a:gd name="connsiteX29" fmla="*/ 5817794 w 13404630"/>
              <a:gd name="connsiteY29" fmla="*/ 13012343 h 15706630"/>
              <a:gd name="connsiteX30" fmla="*/ 7938420 w 13404630"/>
              <a:gd name="connsiteY30" fmla="*/ 10698898 h 1570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04630" h="15706630">
                <a:moveTo>
                  <a:pt x="3081010" y="15706630"/>
                </a:moveTo>
                <a:lnTo>
                  <a:pt x="960385" y="15706630"/>
                </a:lnTo>
                <a:lnTo>
                  <a:pt x="960385" y="9867785"/>
                </a:lnTo>
                <a:lnTo>
                  <a:pt x="3081011" y="11811663"/>
                </a:lnTo>
                <a:close/>
                <a:moveTo>
                  <a:pt x="13404630" y="4735670"/>
                </a:moveTo>
                <a:lnTo>
                  <a:pt x="7938420" y="10698898"/>
                </a:lnTo>
                <a:lnTo>
                  <a:pt x="7938420" y="8205314"/>
                </a:lnTo>
                <a:cubicBezTo>
                  <a:pt x="7938420" y="7619718"/>
                  <a:pt x="7463702" y="7145001"/>
                  <a:pt x="6878107" y="7145000"/>
                </a:cubicBezTo>
                <a:cubicBezTo>
                  <a:pt x="6292512" y="7145001"/>
                  <a:pt x="5817794" y="7619718"/>
                  <a:pt x="5817794" y="8205314"/>
                </a:cubicBezTo>
                <a:lnTo>
                  <a:pt x="5817794" y="13012343"/>
                </a:lnTo>
                <a:lnTo>
                  <a:pt x="5501887" y="13356974"/>
                </a:lnTo>
                <a:lnTo>
                  <a:pt x="5501888" y="7494754"/>
                </a:lnTo>
                <a:cubicBezTo>
                  <a:pt x="5501888" y="6909158"/>
                  <a:pt x="5027169" y="6434440"/>
                  <a:pt x="4441575" y="6434440"/>
                </a:cubicBezTo>
                <a:cubicBezTo>
                  <a:pt x="3855980" y="6434441"/>
                  <a:pt x="3381262" y="6909158"/>
                  <a:pt x="3381262" y="7494754"/>
                </a:cubicBezTo>
                <a:lnTo>
                  <a:pt x="3381262" y="12086889"/>
                </a:lnTo>
                <a:lnTo>
                  <a:pt x="3081011" y="11811663"/>
                </a:lnTo>
                <a:lnTo>
                  <a:pt x="3081011" y="9319248"/>
                </a:lnTo>
                <a:cubicBezTo>
                  <a:pt x="3081011" y="8733653"/>
                  <a:pt x="2606293" y="8258935"/>
                  <a:pt x="2020698" y="8258935"/>
                </a:cubicBezTo>
                <a:cubicBezTo>
                  <a:pt x="1435103" y="8258935"/>
                  <a:pt x="960385" y="8733653"/>
                  <a:pt x="960385" y="9319248"/>
                </a:cubicBezTo>
                <a:lnTo>
                  <a:pt x="960385" y="9867785"/>
                </a:lnTo>
                <a:lnTo>
                  <a:pt x="0" y="8987445"/>
                </a:lnTo>
                <a:lnTo>
                  <a:pt x="8238367" y="0"/>
                </a:lnTo>
                <a:close/>
                <a:moveTo>
                  <a:pt x="5501887" y="13882135"/>
                </a:moveTo>
                <a:lnTo>
                  <a:pt x="3381262" y="13882135"/>
                </a:lnTo>
                <a:lnTo>
                  <a:pt x="3381262" y="12086889"/>
                </a:lnTo>
                <a:lnTo>
                  <a:pt x="5166263" y="13723115"/>
                </a:lnTo>
                <a:lnTo>
                  <a:pt x="5501887" y="13356974"/>
                </a:lnTo>
                <a:close/>
                <a:moveTo>
                  <a:pt x="7938419" y="14592696"/>
                </a:moveTo>
                <a:lnTo>
                  <a:pt x="5817794" y="14592695"/>
                </a:lnTo>
                <a:lnTo>
                  <a:pt x="5817794" y="13012343"/>
                </a:lnTo>
                <a:lnTo>
                  <a:pt x="7938420" y="10698898"/>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TextBox 23">
            <a:extLst>
              <a:ext uri="{FF2B5EF4-FFF2-40B4-BE49-F238E27FC236}">
                <a16:creationId xmlns:a16="http://schemas.microsoft.com/office/drawing/2014/main" id="{A6B8E77A-E925-A390-35BF-18EA7952CDCE}"/>
              </a:ext>
            </a:extLst>
          </p:cNvPr>
          <p:cNvSpPr txBox="1"/>
          <p:nvPr/>
        </p:nvSpPr>
        <p:spPr>
          <a:xfrm>
            <a:off x="494270" y="2957590"/>
            <a:ext cx="7376984" cy="1446550"/>
          </a:xfrm>
          <a:prstGeom prst="rect">
            <a:avLst/>
          </a:prstGeom>
          <a:noFill/>
        </p:spPr>
        <p:txBody>
          <a:bodyPr wrap="square" rtlCol="0">
            <a:spAutoFit/>
          </a:bodyPr>
          <a:lstStyle/>
          <a:p>
            <a:r>
              <a:rPr lang="en-US" sz="4400" b="1" dirty="0">
                <a:solidFill>
                  <a:schemeClr val="bg1"/>
                </a:solidFill>
                <a:latin typeface="Arial Black" panose="020B0604020202020204" pitchFamily="34" charset="0"/>
                <a:cs typeface="Arial Black" panose="020B0604020202020204" pitchFamily="34" charset="0"/>
              </a:rPr>
              <a:t>Chapter Finance </a:t>
            </a:r>
          </a:p>
          <a:p>
            <a:r>
              <a:rPr lang="en-US" sz="4400" b="1" dirty="0">
                <a:solidFill>
                  <a:schemeClr val="bg1"/>
                </a:solidFill>
                <a:latin typeface="Arial Black" panose="020B0604020202020204" pitchFamily="34" charset="0"/>
                <a:cs typeface="Arial Black" panose="020B0604020202020204" pitchFamily="34" charset="0"/>
              </a:rPr>
              <a:t>&amp; Risk Management</a:t>
            </a:r>
          </a:p>
        </p:txBody>
      </p:sp>
      <p:sp>
        <p:nvSpPr>
          <p:cNvPr id="26" name="Google Shape;85;p1">
            <a:extLst>
              <a:ext uri="{FF2B5EF4-FFF2-40B4-BE49-F238E27FC236}">
                <a16:creationId xmlns:a16="http://schemas.microsoft.com/office/drawing/2014/main" id="{43B2EBDE-EB6A-3CAC-33E6-E2D910F7F74B}"/>
              </a:ext>
            </a:extLst>
          </p:cNvPr>
          <p:cNvSpPr/>
          <p:nvPr/>
        </p:nvSpPr>
        <p:spPr>
          <a:xfrm>
            <a:off x="514592" y="5335196"/>
            <a:ext cx="350322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u="none" strike="noStrike" cap="none" dirty="0">
                <a:solidFill>
                  <a:schemeClr val="lt1"/>
                </a:solidFill>
                <a:latin typeface="Arial" panose="020B0604020202020204" pitchFamily="34" charset="0"/>
                <a:ea typeface="Arial"/>
                <a:cs typeface="Arial" panose="020B0604020202020204" pitchFamily="34" charset="0"/>
                <a:sym typeface="Arial"/>
              </a:rPr>
              <a:t>Jacob Brausch</a:t>
            </a:r>
            <a:br>
              <a:rPr lang="en-US" sz="1600" dirty="0">
                <a:solidFill>
                  <a:schemeClr val="lt1"/>
                </a:solidFill>
                <a:latin typeface="Arial" panose="020B0604020202020204" pitchFamily="34" charset="0"/>
                <a:cs typeface="Arial" panose="020B0604020202020204" pitchFamily="34" charset="0"/>
              </a:rPr>
            </a:br>
            <a:r>
              <a:rPr lang="en-US" sz="1600" u="none" strike="noStrike" cap="none" dirty="0">
                <a:solidFill>
                  <a:schemeClr val="lt1"/>
                </a:solidFill>
                <a:latin typeface="Arial" panose="020B0604020202020204" pitchFamily="34" charset="0"/>
                <a:ea typeface="Arial"/>
                <a:cs typeface="Arial" panose="020B0604020202020204" pitchFamily="34" charset="0"/>
                <a:sym typeface="Arial"/>
              </a:rPr>
              <a:t>Region X Regional Treasurer </a:t>
            </a:r>
            <a:br>
              <a:rPr lang="en-US" sz="1600" u="none" strike="noStrike" cap="none" dirty="0">
                <a:solidFill>
                  <a:schemeClr val="lt1"/>
                </a:solidFill>
                <a:latin typeface="Arial" panose="020B0604020202020204" pitchFamily="34" charset="0"/>
                <a:ea typeface="Arial"/>
                <a:cs typeface="Arial" panose="020B0604020202020204" pitchFamily="34" charset="0"/>
                <a:sym typeface="Arial"/>
              </a:rPr>
            </a:br>
            <a:r>
              <a:rPr lang="en-US" sz="1600" dirty="0">
                <a:solidFill>
                  <a:schemeClr val="lt1"/>
                </a:solidFill>
                <a:latin typeface="Arial" panose="020B0604020202020204" pitchFamily="34" charset="0"/>
                <a:ea typeface="Arial"/>
                <a:cs typeface="Arial" panose="020B0604020202020204" pitchFamily="34" charset="0"/>
                <a:sym typeface="Arial"/>
              </a:rPr>
              <a:t>jake@region.org</a:t>
            </a:r>
            <a:r>
              <a:rPr lang="en-US" sz="1600" u="none" strike="noStrike" cap="none" dirty="0">
                <a:solidFill>
                  <a:schemeClr val="lt1"/>
                </a:solidFill>
                <a:latin typeface="Arial" panose="020B0604020202020204" pitchFamily="34" charset="0"/>
                <a:ea typeface="Arial"/>
                <a:cs typeface="Arial" panose="020B0604020202020204" pitchFamily="34" charset="0"/>
                <a:sym typeface="Arial"/>
              </a:rPr>
              <a:t> – (916) 542-5728</a:t>
            </a:r>
            <a:endParaRPr sz="1600" dirty="0">
              <a:solidFill>
                <a:schemeClr val="lt1"/>
              </a:solidFill>
              <a:latin typeface="Arial" panose="020B0604020202020204" pitchFamily="34" charset="0"/>
              <a:cs typeface="Arial" panose="020B0604020202020204" pitchFamily="34" charset="0"/>
            </a:endParaRPr>
          </a:p>
        </p:txBody>
      </p:sp>
      <p:sp>
        <p:nvSpPr>
          <p:cNvPr id="27" name="Google Shape;86;p1">
            <a:extLst>
              <a:ext uri="{FF2B5EF4-FFF2-40B4-BE49-F238E27FC236}">
                <a16:creationId xmlns:a16="http://schemas.microsoft.com/office/drawing/2014/main" id="{6C158227-FF99-6BA6-9D92-6403C935EE13}"/>
              </a:ext>
            </a:extLst>
          </p:cNvPr>
          <p:cNvSpPr txBox="1"/>
          <p:nvPr/>
        </p:nvSpPr>
        <p:spPr>
          <a:xfrm>
            <a:off x="1779614" y="2013659"/>
            <a:ext cx="3041700" cy="67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US" sz="1900" b="1" dirty="0">
                <a:solidFill>
                  <a:schemeClr val="lt1"/>
                </a:solidFill>
                <a:latin typeface="Arial"/>
                <a:ea typeface="Arial"/>
                <a:cs typeface="Arial"/>
                <a:sym typeface="Arial"/>
              </a:rPr>
              <a:t>Region X CRC </a:t>
            </a:r>
            <a:br>
              <a:rPr lang="en-US" sz="1900" b="1" dirty="0">
                <a:solidFill>
                  <a:schemeClr val="lt1"/>
                </a:solidFill>
                <a:latin typeface="Arial"/>
                <a:ea typeface="Arial"/>
                <a:cs typeface="Arial"/>
                <a:sym typeface="Arial"/>
              </a:rPr>
            </a:br>
            <a:r>
              <a:rPr lang="en-US" sz="1900" b="1" dirty="0">
                <a:solidFill>
                  <a:schemeClr val="lt1"/>
                </a:solidFill>
                <a:latin typeface="Arial"/>
                <a:ea typeface="Arial"/>
                <a:cs typeface="Arial"/>
                <a:sym typeface="Arial"/>
              </a:rPr>
              <a:t>Phoenix, AZ</a:t>
            </a:r>
            <a:endParaRPr sz="1900" dirty="0">
              <a:solidFill>
                <a:schemeClr val="lt1"/>
              </a:solidFill>
            </a:endParaRPr>
          </a:p>
        </p:txBody>
      </p:sp>
      <p:pic>
        <p:nvPicPr>
          <p:cNvPr id="28" name="Google Shape;87;p1">
            <a:extLst>
              <a:ext uri="{FF2B5EF4-FFF2-40B4-BE49-F238E27FC236}">
                <a16:creationId xmlns:a16="http://schemas.microsoft.com/office/drawing/2014/main" id="{35E968FA-7DB8-2688-00B8-85E2A471DC65}"/>
              </a:ext>
            </a:extLst>
          </p:cNvPr>
          <p:cNvPicPr preferRelativeResize="0"/>
          <p:nvPr/>
        </p:nvPicPr>
        <p:blipFill>
          <a:blip r:embed="rId3">
            <a:alphaModFix/>
          </a:blip>
          <a:stretch>
            <a:fillRect/>
          </a:stretch>
        </p:blipFill>
        <p:spPr>
          <a:xfrm>
            <a:off x="494270" y="1751669"/>
            <a:ext cx="1175700" cy="1175700"/>
          </a:xfrm>
          <a:prstGeom prst="rect">
            <a:avLst/>
          </a:prstGeom>
          <a:noFill/>
          <a:ln>
            <a:noFill/>
          </a:ln>
        </p:spPr>
      </p:pic>
      <p:sp>
        <p:nvSpPr>
          <p:cNvPr id="29" name="Google Shape;92;p1">
            <a:extLst>
              <a:ext uri="{FF2B5EF4-FFF2-40B4-BE49-F238E27FC236}">
                <a16:creationId xmlns:a16="http://schemas.microsoft.com/office/drawing/2014/main" id="{C25AB5EC-47FF-A91D-1054-2A7AC04CEF6E}"/>
              </a:ext>
            </a:extLst>
          </p:cNvPr>
          <p:cNvSpPr/>
          <p:nvPr/>
        </p:nvSpPr>
        <p:spPr>
          <a:xfrm rot="10800000">
            <a:off x="589862" y="5152865"/>
            <a:ext cx="3061863" cy="45719"/>
          </a:xfrm>
          <a:prstGeom prst="rect">
            <a:avLst/>
          </a:prstGeom>
          <a:gradFill>
            <a:gsLst>
              <a:gs pos="0">
                <a:srgbClr val="0072C6"/>
              </a:gs>
              <a:gs pos="100000">
                <a:srgbClr val="7FBA00"/>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136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Google Shape;329;g145dbaaffba_1_106">
            <a:extLst>
              <a:ext uri="{FF2B5EF4-FFF2-40B4-BE49-F238E27FC236}">
                <a16:creationId xmlns:a16="http://schemas.microsoft.com/office/drawing/2014/main" id="{55D00499-8C52-A717-DBF2-2E8DBFDF3532}"/>
              </a:ext>
            </a:extLst>
          </p:cNvPr>
          <p:cNvSpPr/>
          <p:nvPr/>
        </p:nvSpPr>
        <p:spPr>
          <a:xfrm>
            <a:off x="9435000" y="0"/>
            <a:ext cx="2757000" cy="6858000"/>
          </a:xfrm>
          <a:prstGeom prst="rect">
            <a:avLst/>
          </a:prstGeom>
          <a:gradFill>
            <a:gsLst>
              <a:gs pos="0">
                <a:srgbClr val="0072C6"/>
              </a:gs>
              <a:gs pos="100000">
                <a:srgbClr val="7FBA0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0;g145dbaaffba_1_106">
            <a:extLst>
              <a:ext uri="{FF2B5EF4-FFF2-40B4-BE49-F238E27FC236}">
                <a16:creationId xmlns:a16="http://schemas.microsoft.com/office/drawing/2014/main" id="{52067AC0-F3A4-FE38-F5D4-457D5AAFC732}"/>
              </a:ext>
            </a:extLst>
          </p:cNvPr>
          <p:cNvSpPr/>
          <p:nvPr/>
        </p:nvSpPr>
        <p:spPr>
          <a:xfrm rot="617389">
            <a:off x="3826573" y="-702619"/>
            <a:ext cx="8061854" cy="7860334"/>
          </a:xfrm>
          <a:prstGeom prst="heptagon">
            <a:avLst>
              <a:gd name="hf" fmla="val 102572"/>
              <a:gd name="vf" fmla="val 10521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43036B34-B7BA-68F6-B82B-3B95716B220F}"/>
              </a:ext>
            </a:extLst>
          </p:cNvPr>
          <p:cNvSpPr txBox="1"/>
          <p:nvPr/>
        </p:nvSpPr>
        <p:spPr>
          <a:xfrm>
            <a:off x="1757001" y="1703846"/>
            <a:ext cx="8229799" cy="2585323"/>
          </a:xfrm>
          <a:prstGeom prst="rect">
            <a:avLst/>
          </a:prstGeom>
          <a:noFill/>
        </p:spPr>
        <p:txBody>
          <a:bodyPr wrap="square">
            <a:spAutoFit/>
          </a:bodyPr>
          <a:lstStyle/>
          <a:p>
            <a:r>
              <a:rPr lang="en-US" sz="5400" b="1" dirty="0">
                <a:solidFill>
                  <a:schemeClr val="bg1"/>
                </a:solidFill>
                <a:latin typeface="Arial" panose="020B0604020202020204" pitchFamily="34" charset="0"/>
                <a:cs typeface="Arial" panose="020B0604020202020204" pitchFamily="34" charset="0"/>
              </a:rPr>
              <a:t>     Treasurer Responsibilities Throughout the Year</a:t>
            </a:r>
            <a:endParaRPr lang="en-US" sz="5400" dirty="0"/>
          </a:p>
        </p:txBody>
      </p:sp>
      <p:grpSp>
        <p:nvGrpSpPr>
          <p:cNvPr id="9" name="Group 8">
            <a:extLst>
              <a:ext uri="{FF2B5EF4-FFF2-40B4-BE49-F238E27FC236}">
                <a16:creationId xmlns:a16="http://schemas.microsoft.com/office/drawing/2014/main" id="{DDD7F714-C208-3524-DE4E-A0EC20777A55}"/>
              </a:ext>
            </a:extLst>
          </p:cNvPr>
          <p:cNvGrpSpPr/>
          <p:nvPr/>
        </p:nvGrpSpPr>
        <p:grpSpPr>
          <a:xfrm>
            <a:off x="1794072" y="1703846"/>
            <a:ext cx="827903" cy="827903"/>
            <a:chOff x="4557966" y="381996"/>
            <a:chExt cx="634314" cy="634314"/>
          </a:xfrm>
        </p:grpSpPr>
        <p:sp>
          <p:nvSpPr>
            <p:cNvPr id="6" name="Oval 5">
              <a:extLst>
                <a:ext uri="{FF2B5EF4-FFF2-40B4-BE49-F238E27FC236}">
                  <a16:creationId xmlns:a16="http://schemas.microsoft.com/office/drawing/2014/main" id="{DD3E0310-B5B4-49A5-AEFF-8EC243732ED9}"/>
                </a:ext>
              </a:extLst>
            </p:cNvPr>
            <p:cNvSpPr/>
            <p:nvPr/>
          </p:nvSpPr>
          <p:spPr>
            <a:xfrm>
              <a:off x="4557966" y="381996"/>
              <a:ext cx="634314" cy="634314"/>
            </a:xfrm>
            <a:prstGeom prst="ellipse">
              <a:avLst/>
            </a:prstGeom>
            <a:solidFill>
              <a:srgbClr val="06B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ingle gear with solid fill">
              <a:extLst>
                <a:ext uri="{FF2B5EF4-FFF2-40B4-BE49-F238E27FC236}">
                  <a16:creationId xmlns:a16="http://schemas.microsoft.com/office/drawing/2014/main" id="{DC3B50EB-FD93-6E7E-5249-166284E854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64811" y="488119"/>
              <a:ext cx="420624" cy="420624"/>
            </a:xfrm>
            <a:prstGeom prst="rect">
              <a:avLst/>
            </a:prstGeom>
          </p:spPr>
        </p:pic>
      </p:grpSp>
      <p:sp>
        <p:nvSpPr>
          <p:cNvPr id="11" name="TextBox 10">
            <a:extLst>
              <a:ext uri="{FF2B5EF4-FFF2-40B4-BE49-F238E27FC236}">
                <a16:creationId xmlns:a16="http://schemas.microsoft.com/office/drawing/2014/main" id="{722EBA5A-0E0D-5E1E-04FE-5C66CA13C319}"/>
              </a:ext>
            </a:extLst>
          </p:cNvPr>
          <p:cNvSpPr txBox="1"/>
          <p:nvPr/>
        </p:nvSpPr>
        <p:spPr>
          <a:xfrm>
            <a:off x="1829745" y="4700827"/>
            <a:ext cx="6027755" cy="467051"/>
          </a:xfrm>
          <a:prstGeom prst="rect">
            <a:avLst/>
          </a:prstGeom>
          <a:noFill/>
        </p:spPr>
        <p:txBody>
          <a:bodyPr wrap="square">
            <a:spAutoFit/>
          </a:bodyPr>
          <a:lstStyle/>
          <a:p>
            <a:pPr marL="0" indent="0">
              <a:lnSpc>
                <a:spcPct val="110000"/>
              </a:lnSpc>
              <a:buNone/>
            </a:pPr>
            <a:r>
              <a:rPr lang="en-US" sz="2400" b="1" dirty="0">
                <a:solidFill>
                  <a:schemeClr val="bg1"/>
                </a:solidFill>
                <a:latin typeface="Arial" panose="020B0604020202020204" pitchFamily="34" charset="0"/>
                <a:cs typeface="Arial" panose="020B0604020202020204" pitchFamily="34" charset="0"/>
              </a:rPr>
              <a:t>July 1, 2024 – Year-End Activities</a:t>
            </a:r>
          </a:p>
        </p:txBody>
      </p:sp>
      <p:sp>
        <p:nvSpPr>
          <p:cNvPr id="12" name="Google Shape;92;p1">
            <a:extLst>
              <a:ext uri="{FF2B5EF4-FFF2-40B4-BE49-F238E27FC236}">
                <a16:creationId xmlns:a16="http://schemas.microsoft.com/office/drawing/2014/main" id="{8D04CAA9-9020-0541-A06B-E2E20BBD2516}"/>
              </a:ext>
            </a:extLst>
          </p:cNvPr>
          <p:cNvSpPr/>
          <p:nvPr/>
        </p:nvSpPr>
        <p:spPr>
          <a:xfrm rot="10800000" flipV="1">
            <a:off x="1933525" y="4414444"/>
            <a:ext cx="3709664" cy="8055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870333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9DE6014B-3352-4001-43E7-35CC1C7F10A5}"/>
              </a:ext>
            </a:extLst>
          </p:cNvPr>
          <p:cNvSpPr>
            <a:spLocks noGrp="1"/>
          </p:cNvSpPr>
          <p:nvPr>
            <p:ph idx="1"/>
          </p:nvPr>
        </p:nvSpPr>
        <p:spPr>
          <a:xfrm>
            <a:off x="839035" y="1751385"/>
            <a:ext cx="10721645" cy="4340495"/>
          </a:xfrm>
        </p:spPr>
        <p:txBody>
          <a:bodyPr>
            <a:noAutofit/>
          </a:bodyPr>
          <a:lstStyle/>
          <a:p>
            <a:pPr lvl="1">
              <a:lnSpc>
                <a:spcPct val="110000"/>
              </a:lnSpc>
            </a:pPr>
            <a:r>
              <a:rPr lang="en-US" sz="2000" dirty="0">
                <a:solidFill>
                  <a:schemeClr val="bg1"/>
                </a:solidFill>
                <a:latin typeface="Arial" panose="020B0604020202020204" pitchFamily="34" charset="0"/>
                <a:cs typeface="Arial" panose="020B0604020202020204" pitchFamily="34" charset="0"/>
              </a:rPr>
              <a:t>More than a financial base, it is a map of the current philosophy of the Board of Governors. The budget shows the chapter's goals and intentions for the coming year. </a:t>
            </a:r>
          </a:p>
          <a:p>
            <a:pPr lvl="1">
              <a:lnSpc>
                <a:spcPct val="110000"/>
              </a:lnSpc>
            </a:pPr>
            <a:r>
              <a:rPr lang="en-US" sz="2000" dirty="0">
                <a:solidFill>
                  <a:schemeClr val="bg1"/>
                </a:solidFill>
                <a:latin typeface="Arial" panose="020B0604020202020204" pitchFamily="34" charset="0"/>
                <a:cs typeface="Arial" panose="020B0604020202020204" pitchFamily="34" charset="0"/>
              </a:rPr>
              <a:t>Maintain a file with the notes and calculations used in determining budget line items for future reference. The information in this file will be invaluable when comparing actual versus estimated income and expenses and when preparing the next year's budget. </a:t>
            </a:r>
          </a:p>
          <a:p>
            <a:pPr lvl="1">
              <a:lnSpc>
                <a:spcPct val="110000"/>
              </a:lnSpc>
            </a:pPr>
            <a:r>
              <a:rPr lang="en-US" sz="2000" dirty="0">
                <a:solidFill>
                  <a:schemeClr val="bg1"/>
                </a:solidFill>
                <a:latin typeface="Arial" panose="020B0604020202020204" pitchFamily="34" charset="0"/>
                <a:cs typeface="Arial" panose="020B0604020202020204" pitchFamily="34" charset="0"/>
              </a:rPr>
              <a:t>Budgets should be designed to be balanced. That is, estimated expenses should equal estimated income. </a:t>
            </a:r>
          </a:p>
          <a:p>
            <a:pPr lvl="1">
              <a:lnSpc>
                <a:spcPct val="110000"/>
              </a:lnSpc>
            </a:pPr>
            <a:r>
              <a:rPr lang="en-US" sz="2000" dirty="0">
                <a:solidFill>
                  <a:schemeClr val="bg1"/>
                </a:solidFill>
                <a:latin typeface="Arial" panose="020B0604020202020204" pitchFamily="34" charset="0"/>
                <a:cs typeface="Arial" panose="020B0604020202020204" pitchFamily="34" charset="0"/>
              </a:rPr>
              <a:t>Budgets should be conservative, with overestimated expenses and underestimated income.</a:t>
            </a:r>
          </a:p>
          <a:p>
            <a:pPr lvl="1">
              <a:lnSpc>
                <a:spcPct val="110000"/>
              </a:lnSpc>
            </a:pPr>
            <a:r>
              <a:rPr lang="en-US" sz="2000" dirty="0">
                <a:solidFill>
                  <a:schemeClr val="bg1"/>
                </a:solidFill>
                <a:latin typeface="Arial" panose="020B0604020202020204" pitchFamily="34" charset="0"/>
                <a:cs typeface="Arial" panose="020B0604020202020204" pitchFamily="34" charset="0"/>
              </a:rPr>
              <a:t>Don’t forget to include the regional dues that must be paid to Region X by January 30</a:t>
            </a:r>
            <a:r>
              <a:rPr lang="en-US" sz="2000" baseline="30000" dirty="0">
                <a:solidFill>
                  <a:schemeClr val="bg1"/>
                </a:solidFill>
                <a:latin typeface="Arial" panose="020B0604020202020204" pitchFamily="34" charset="0"/>
                <a:cs typeface="Arial" panose="020B0604020202020204" pitchFamily="34" charset="0"/>
              </a:rPr>
              <a:t>th</a:t>
            </a:r>
            <a:r>
              <a:rPr lang="en-US" sz="2000" dirty="0">
                <a:solidFill>
                  <a:schemeClr val="bg1"/>
                </a:solidFill>
                <a:latin typeface="Arial" panose="020B0604020202020204" pitchFamily="34" charset="0"/>
                <a:cs typeface="Arial" panose="020B0604020202020204" pitchFamily="34" charset="0"/>
              </a:rPr>
              <a:t>.  Final amount determined by approved CRC budget.</a:t>
            </a:r>
          </a:p>
          <a:p>
            <a:pPr lvl="1"/>
            <a:endParaRPr lang="en-US" sz="2800" dirty="0">
              <a:latin typeface="Arial Narrow" pitchFamily="34" charset="0"/>
              <a:cs typeface="Arial" pitchFamily="34" charset="0"/>
            </a:endParaRPr>
          </a:p>
          <a:p>
            <a:pPr marL="0" indent="0">
              <a:buNone/>
            </a:pPr>
            <a:endParaRPr lang="en-US" sz="2000" b="1" dirty="0"/>
          </a:p>
        </p:txBody>
      </p:sp>
      <p:sp>
        <p:nvSpPr>
          <p:cNvPr id="5" name="Rounded Rectangle 4">
            <a:extLst>
              <a:ext uri="{FF2B5EF4-FFF2-40B4-BE49-F238E27FC236}">
                <a16:creationId xmlns:a16="http://schemas.microsoft.com/office/drawing/2014/main" id="{E4FA78DD-B873-1E01-6FDF-03A401EE93AD}"/>
              </a:ext>
            </a:extLst>
          </p:cNvPr>
          <p:cNvSpPr/>
          <p:nvPr/>
        </p:nvSpPr>
        <p:spPr>
          <a:xfrm>
            <a:off x="-1942194" y="280646"/>
            <a:ext cx="7788871" cy="835570"/>
          </a:xfrm>
          <a:prstGeom prst="roundRect">
            <a:avLst>
              <a:gd name="adj" fmla="val 50000"/>
            </a:avLst>
          </a:prstGeom>
          <a:solidFill>
            <a:srgbClr val="00B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0AE78C25-532F-DE69-3119-CA82BA2543D2}"/>
              </a:ext>
            </a:extLst>
          </p:cNvPr>
          <p:cNvSpPr/>
          <p:nvPr/>
        </p:nvSpPr>
        <p:spPr>
          <a:xfrm>
            <a:off x="5015171"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AD52EE-9498-EB51-A1BC-30662597F20D}"/>
              </a:ext>
            </a:extLst>
          </p:cNvPr>
          <p:cNvSpPr txBox="1"/>
          <p:nvPr/>
        </p:nvSpPr>
        <p:spPr>
          <a:xfrm>
            <a:off x="178591" y="459650"/>
            <a:ext cx="5654052" cy="461665"/>
          </a:xfrm>
          <a:prstGeom prst="rect">
            <a:avLst/>
          </a:prstGeom>
          <a:noFill/>
        </p:spPr>
        <p:txBody>
          <a:bodyPr wrap="square">
            <a:spAutoFit/>
          </a:bodyPr>
          <a:lstStyle/>
          <a:p>
            <a:pPr marL="0" indent="0">
              <a:buNone/>
              <a:defRPr/>
            </a:pPr>
            <a:r>
              <a:rPr lang="en-US" sz="2400" b="1" dirty="0">
                <a:solidFill>
                  <a:schemeClr val="bg1"/>
                </a:solidFill>
                <a:latin typeface="Arial" panose="020B0604020202020204" pitchFamily="34" charset="0"/>
                <a:cs typeface="Arial" panose="020B0604020202020204" pitchFamily="34" charset="0"/>
              </a:rPr>
              <a:t> Establish a Budget for 2024-25</a:t>
            </a:r>
          </a:p>
        </p:txBody>
      </p:sp>
      <p:pic>
        <p:nvPicPr>
          <p:cNvPr id="11" name="Graphic 10" descr="Single gear with solid fill">
            <a:extLst>
              <a:ext uri="{FF2B5EF4-FFF2-40B4-BE49-F238E27FC236}">
                <a16:creationId xmlns:a16="http://schemas.microsoft.com/office/drawing/2014/main" id="{602471CD-E42B-6C26-FCF1-2C429D9A12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2016" y="488119"/>
            <a:ext cx="420624" cy="420624"/>
          </a:xfrm>
          <a:prstGeom prst="rect">
            <a:avLst/>
          </a:prstGeom>
        </p:spPr>
      </p:pic>
      <p:pic>
        <p:nvPicPr>
          <p:cNvPr id="3" name="Google Shape;87;p1">
            <a:extLst>
              <a:ext uri="{FF2B5EF4-FFF2-40B4-BE49-F238E27FC236}">
                <a16:creationId xmlns:a16="http://schemas.microsoft.com/office/drawing/2014/main" id="{36F98D99-B055-26E3-30CA-E79677F7EC8E}"/>
              </a:ext>
            </a:extLst>
          </p:cNvPr>
          <p:cNvPicPr preferRelativeResize="0"/>
          <p:nvPr/>
        </p:nvPicPr>
        <p:blipFill>
          <a:blip r:embed="rId4">
            <a:alphaModFix/>
          </a:blip>
          <a:stretch>
            <a:fillRect/>
          </a:stretch>
        </p:blipFill>
        <p:spPr>
          <a:xfrm>
            <a:off x="159932" y="6029164"/>
            <a:ext cx="690069" cy="690069"/>
          </a:xfrm>
          <a:prstGeom prst="rect">
            <a:avLst/>
          </a:prstGeom>
          <a:noFill/>
          <a:ln>
            <a:noFill/>
          </a:ln>
        </p:spPr>
      </p:pic>
      <p:sp>
        <p:nvSpPr>
          <p:cNvPr id="8" name="Google Shape;92;p1">
            <a:extLst>
              <a:ext uri="{FF2B5EF4-FFF2-40B4-BE49-F238E27FC236}">
                <a16:creationId xmlns:a16="http://schemas.microsoft.com/office/drawing/2014/main" id="{9630203F-7A31-3AD7-528B-FC6FE42AF3A4}"/>
              </a:ext>
            </a:extLst>
          </p:cNvPr>
          <p:cNvSpPr/>
          <p:nvPr/>
        </p:nvSpPr>
        <p:spPr>
          <a:xfrm rot="10800000" flipV="1">
            <a:off x="-1" y="6774507"/>
            <a:ext cx="12192000" cy="9848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370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4FA78DD-B873-1E01-6FDF-03A401EE93AD}"/>
              </a:ext>
            </a:extLst>
          </p:cNvPr>
          <p:cNvSpPr/>
          <p:nvPr/>
        </p:nvSpPr>
        <p:spPr>
          <a:xfrm>
            <a:off x="-3350874" y="280646"/>
            <a:ext cx="7788871" cy="835570"/>
          </a:xfrm>
          <a:prstGeom prst="roundRect">
            <a:avLst>
              <a:gd name="adj" fmla="val 50000"/>
            </a:avLst>
          </a:prstGeom>
          <a:solidFill>
            <a:srgbClr val="00B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0AE78C25-532F-DE69-3119-CA82BA2543D2}"/>
              </a:ext>
            </a:extLst>
          </p:cNvPr>
          <p:cNvSpPr/>
          <p:nvPr/>
        </p:nvSpPr>
        <p:spPr>
          <a:xfrm>
            <a:off x="3544706"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AD52EE-9498-EB51-A1BC-30662597F20D}"/>
              </a:ext>
            </a:extLst>
          </p:cNvPr>
          <p:cNvSpPr txBox="1"/>
          <p:nvPr/>
        </p:nvSpPr>
        <p:spPr>
          <a:xfrm>
            <a:off x="345366" y="467605"/>
            <a:ext cx="5654052" cy="461665"/>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Year End Activities</a:t>
            </a:r>
            <a:endParaRPr lang="en-US" sz="2400" dirty="0"/>
          </a:p>
        </p:txBody>
      </p:sp>
      <p:pic>
        <p:nvPicPr>
          <p:cNvPr id="11" name="Graphic 10" descr="Single gear with solid fill">
            <a:extLst>
              <a:ext uri="{FF2B5EF4-FFF2-40B4-BE49-F238E27FC236}">
                <a16:creationId xmlns:a16="http://schemas.microsoft.com/office/drawing/2014/main" id="{602471CD-E42B-6C26-FCF1-2C429D9A12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1551" y="488119"/>
            <a:ext cx="420624" cy="420624"/>
          </a:xfrm>
          <a:prstGeom prst="rect">
            <a:avLst/>
          </a:prstGeom>
        </p:spPr>
      </p:pic>
      <p:sp>
        <p:nvSpPr>
          <p:cNvPr id="15" name="TextBox 14">
            <a:extLst>
              <a:ext uri="{FF2B5EF4-FFF2-40B4-BE49-F238E27FC236}">
                <a16:creationId xmlns:a16="http://schemas.microsoft.com/office/drawing/2014/main" id="{15EB4032-A819-42DA-C492-F485BAB6EB0C}"/>
              </a:ext>
            </a:extLst>
          </p:cNvPr>
          <p:cNvSpPr txBox="1"/>
          <p:nvPr/>
        </p:nvSpPr>
        <p:spPr>
          <a:xfrm>
            <a:off x="753563" y="2194063"/>
            <a:ext cx="10844188" cy="4281941"/>
          </a:xfrm>
          <a:prstGeom prst="rect">
            <a:avLst/>
          </a:prstGeom>
          <a:noFill/>
        </p:spPr>
        <p:txBody>
          <a:bodyPr wrap="square">
            <a:spAutoFit/>
          </a:bodyPr>
          <a:lstStyle/>
          <a:p>
            <a:r>
              <a:rPr lang="en-US" sz="1700" dirty="0">
                <a:solidFill>
                  <a:schemeClr val="bg1"/>
                </a:solidFill>
                <a:latin typeface="Arial" panose="020B0604020202020204" pitchFamily="34" charset="0"/>
                <a:cs typeface="Arial" panose="020B0604020202020204" pitchFamily="34" charset="0"/>
              </a:rPr>
              <a:t>Coordinate with banks, investment firms, online accounts, etc. to update their records and signature sheets with the new treasurer and applicable board members.  Remember that there should always be more than one person with account responsibility and signing permissions.</a:t>
            </a:r>
            <a:br>
              <a:rPr lang="en-US" sz="1700" dirty="0">
                <a:solidFill>
                  <a:schemeClr val="bg1"/>
                </a:solidFill>
                <a:latin typeface="Arial" panose="020B0604020202020204" pitchFamily="34" charset="0"/>
                <a:cs typeface="Arial" panose="020B0604020202020204" pitchFamily="34" charset="0"/>
              </a:rPr>
            </a:br>
            <a:br>
              <a:rPr lang="en-US" sz="1700" dirty="0">
                <a:solidFill>
                  <a:schemeClr val="bg1"/>
                </a:solidFill>
                <a:latin typeface="Arial" panose="020B0604020202020204" pitchFamily="34" charset="0"/>
                <a:cs typeface="Arial" panose="020B0604020202020204" pitchFamily="34" charset="0"/>
              </a:rPr>
            </a:br>
            <a:r>
              <a:rPr lang="en-US" sz="1700" b="1" dirty="0">
                <a:solidFill>
                  <a:schemeClr val="bg1"/>
                </a:solidFill>
                <a:latin typeface="Arial" panose="020B0604020202020204" pitchFamily="34" charset="0"/>
                <a:cs typeface="Arial" panose="020B0604020202020204" pitchFamily="34" charset="0"/>
              </a:rPr>
              <a:t>Close out the 2023-24 fiscal year books.</a:t>
            </a:r>
          </a:p>
          <a:p>
            <a:r>
              <a:rPr lang="en-US" sz="1700" dirty="0">
                <a:solidFill>
                  <a:schemeClr val="bg1"/>
                </a:solidFill>
                <a:latin typeface="Arial" panose="020B0604020202020204" pitchFamily="34" charset="0"/>
                <a:cs typeface="Arial" panose="020B0604020202020204" pitchFamily="34" charset="0"/>
              </a:rPr>
              <a:t>If you haven’t already, establish an audit committee and get your books audited.  Per Section 8.3.2.1 of the </a:t>
            </a:r>
            <a:r>
              <a:rPr lang="en-US" sz="1700" u="sng"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Manual for Chapter Operations (MCO)</a:t>
            </a:r>
            <a:r>
              <a:rPr lang="en-US" sz="1700" dirty="0">
                <a:solidFill>
                  <a:schemeClr val="bg1"/>
                </a:solidFill>
                <a:latin typeface="Arial" panose="020B0604020202020204" pitchFamily="34" charset="0"/>
                <a:cs typeface="Arial" panose="020B0604020202020204" pitchFamily="34" charset="0"/>
              </a:rPr>
              <a:t>, the Auditing Committee shall consist of three (3) members, none of whom shall be members of the Board of Governors, and shall elect its own chair. Audits should be submitted to the Regional Treasurer and DRC by September 30</a:t>
            </a:r>
            <a:r>
              <a:rPr lang="en-US" sz="1700" baseline="30000" dirty="0">
                <a:solidFill>
                  <a:schemeClr val="bg1"/>
                </a:solidFill>
                <a:latin typeface="Arial" panose="020B0604020202020204" pitchFamily="34" charset="0"/>
                <a:cs typeface="Arial" panose="020B0604020202020204" pitchFamily="34" charset="0"/>
              </a:rPr>
              <a:t>th</a:t>
            </a:r>
            <a:r>
              <a:rPr lang="en-US" sz="1700" dirty="0">
                <a:solidFill>
                  <a:schemeClr val="bg1"/>
                </a:solidFill>
                <a:latin typeface="Arial" panose="020B0604020202020204" pitchFamily="34" charset="0"/>
                <a:cs typeface="Arial" panose="020B0604020202020204" pitchFamily="34" charset="0"/>
              </a:rPr>
              <a:t>, 2024 (email </a:t>
            </a:r>
            <a:r>
              <a:rPr lang="en-US" sz="1700" u="sng" dirty="0">
                <a:solidFill>
                  <a:schemeClr val="bg1"/>
                </a:solidFill>
                <a:latin typeface="Arial" panose="020B0604020202020204" pitchFamily="34" charset="0"/>
                <a:cs typeface="Arial" panose="020B0604020202020204" pitchFamily="34" charset="0"/>
              </a:rPr>
              <a:t>jake@regionx.org</a:t>
            </a:r>
            <a:r>
              <a:rPr lang="en-US" sz="1700" dirty="0">
                <a:solidFill>
                  <a:schemeClr val="bg1"/>
                </a:solidFill>
                <a:latin typeface="Arial" panose="020B0604020202020204" pitchFamily="34" charset="0"/>
                <a:cs typeface="Arial" panose="020B0604020202020204" pitchFamily="34" charset="0"/>
              </a:rPr>
              <a:t>; buzz@regionx.org).  The audit must be completed before you file taxes! (July 30, 2024 for PAOE points)</a:t>
            </a:r>
            <a:br>
              <a:rPr lang="en-US" sz="1700" dirty="0">
                <a:solidFill>
                  <a:schemeClr val="bg1"/>
                </a:solidFill>
                <a:latin typeface="Arial" panose="020B0604020202020204" pitchFamily="34" charset="0"/>
                <a:cs typeface="Arial" panose="020B0604020202020204" pitchFamily="34" charset="0"/>
              </a:rPr>
            </a:br>
            <a:br>
              <a:rPr lang="en-US" sz="1700" dirty="0">
                <a:solidFill>
                  <a:schemeClr val="bg1"/>
                </a:solidFill>
                <a:latin typeface="Arial" panose="020B0604020202020204" pitchFamily="34" charset="0"/>
                <a:cs typeface="Arial" panose="020B0604020202020204" pitchFamily="34" charset="0"/>
              </a:rPr>
            </a:br>
            <a:r>
              <a:rPr lang="en-US" sz="1700" b="1" dirty="0">
                <a:solidFill>
                  <a:schemeClr val="bg1"/>
                </a:solidFill>
                <a:latin typeface="Arial" panose="020B0604020202020204" pitchFamily="34" charset="0"/>
                <a:cs typeface="Arial" panose="020B0604020202020204" pitchFamily="34" charset="0"/>
              </a:rPr>
              <a:t>September 30, 2024</a:t>
            </a:r>
            <a:r>
              <a:rPr lang="en-US" sz="1700" dirty="0">
                <a:solidFill>
                  <a:schemeClr val="bg1"/>
                </a:solidFill>
                <a:latin typeface="Arial" panose="020B0604020202020204" pitchFamily="34" charset="0"/>
                <a:cs typeface="Arial" panose="020B0604020202020204" pitchFamily="34" charset="0"/>
              </a:rPr>
              <a:t> – Final day to submit your </a:t>
            </a:r>
            <a:r>
              <a:rPr lang="en-US" sz="1700" b="1" dirty="0">
                <a:solidFill>
                  <a:schemeClr val="bg1"/>
                </a:solidFill>
                <a:latin typeface="Arial" panose="020B0604020202020204" pitchFamily="34" charset="0"/>
                <a:cs typeface="Arial" panose="020B0604020202020204" pitchFamily="34" charset="0"/>
              </a:rPr>
              <a:t>audit reports </a:t>
            </a:r>
            <a:r>
              <a:rPr lang="en-US" sz="1700" dirty="0">
                <a:solidFill>
                  <a:schemeClr val="bg1"/>
                </a:solidFill>
                <a:latin typeface="Arial" panose="020B0604020202020204" pitchFamily="34" charset="0"/>
                <a:cs typeface="Arial" panose="020B0604020202020204" pitchFamily="34" charset="0"/>
              </a:rPr>
              <a:t>to the Regional Treasurer and DRC (email </a:t>
            </a:r>
            <a:r>
              <a:rPr lang="en-US" sz="1700" u="sng" dirty="0">
                <a:solidFill>
                  <a:schemeClr val="bg1"/>
                </a:solidFill>
                <a:latin typeface="Arial" panose="020B0604020202020204" pitchFamily="34" charset="0"/>
                <a:cs typeface="Arial" panose="020B0604020202020204" pitchFamily="34" charset="0"/>
              </a:rPr>
              <a:t>jake@regionx.org</a:t>
            </a:r>
            <a:r>
              <a:rPr lang="en-US" sz="1700" dirty="0">
                <a:solidFill>
                  <a:schemeClr val="bg1"/>
                </a:solidFill>
                <a:latin typeface="Arial" panose="020B0604020202020204" pitchFamily="34" charset="0"/>
                <a:cs typeface="Arial" panose="020B0604020202020204" pitchFamily="34" charset="0"/>
              </a:rPr>
              <a:t>; buzz@regionx.org).  Refer to MCO Appendix 1C for a sample letter.  Technically, this should have been done within the month of July, but we realize many treasurers may not know about the requirements until after the CRC.</a:t>
            </a:r>
          </a:p>
          <a:p>
            <a:pPr>
              <a:lnSpc>
                <a:spcPct val="110000"/>
              </a:lnSpc>
            </a:pPr>
            <a:endParaRPr lang="en-US" sz="1700" dirty="0">
              <a:solidFill>
                <a:schemeClr val="bg1"/>
              </a:solidFill>
              <a:latin typeface="Arial" panose="020B0604020202020204" pitchFamily="34" charset="0"/>
              <a:cs typeface="Arial" panose="020B0604020202020204" pitchFamily="34" charset="0"/>
            </a:endParaRPr>
          </a:p>
        </p:txBody>
      </p:sp>
      <p:sp>
        <p:nvSpPr>
          <p:cNvPr id="8" name="Google Shape;92;p1">
            <a:extLst>
              <a:ext uri="{FF2B5EF4-FFF2-40B4-BE49-F238E27FC236}">
                <a16:creationId xmlns:a16="http://schemas.microsoft.com/office/drawing/2014/main" id="{35632DBF-C241-EEAE-4B62-44EB77816357}"/>
              </a:ext>
            </a:extLst>
          </p:cNvPr>
          <p:cNvSpPr/>
          <p:nvPr/>
        </p:nvSpPr>
        <p:spPr>
          <a:xfrm rot="10800000" flipV="1">
            <a:off x="849124" y="2044576"/>
            <a:ext cx="3709664" cy="8055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8349D226-7828-509A-F3D2-839C0538BC28}"/>
              </a:ext>
            </a:extLst>
          </p:cNvPr>
          <p:cNvSpPr txBox="1"/>
          <p:nvPr/>
        </p:nvSpPr>
        <p:spPr>
          <a:xfrm>
            <a:off x="753563" y="1464700"/>
            <a:ext cx="6864178" cy="461665"/>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Transfer Accounts &amp; Close Books</a:t>
            </a:r>
          </a:p>
        </p:txBody>
      </p:sp>
      <p:pic>
        <p:nvPicPr>
          <p:cNvPr id="2" name="Google Shape;87;p1">
            <a:extLst>
              <a:ext uri="{FF2B5EF4-FFF2-40B4-BE49-F238E27FC236}">
                <a16:creationId xmlns:a16="http://schemas.microsoft.com/office/drawing/2014/main" id="{B4D29411-D17E-3F0C-D94C-8C0C5B7DF808}"/>
              </a:ext>
            </a:extLst>
          </p:cNvPr>
          <p:cNvPicPr preferRelativeResize="0"/>
          <p:nvPr/>
        </p:nvPicPr>
        <p:blipFill>
          <a:blip r:embed="rId5">
            <a:alphaModFix/>
          </a:blip>
          <a:stretch>
            <a:fillRect/>
          </a:stretch>
        </p:blipFill>
        <p:spPr>
          <a:xfrm>
            <a:off x="172994" y="6069447"/>
            <a:ext cx="690069" cy="690069"/>
          </a:xfrm>
          <a:prstGeom prst="rect">
            <a:avLst/>
          </a:prstGeom>
          <a:noFill/>
          <a:ln>
            <a:noFill/>
          </a:ln>
        </p:spPr>
      </p:pic>
    </p:spTree>
    <p:extLst>
      <p:ext uri="{BB962C8B-B14F-4D97-AF65-F5344CB8AC3E}">
        <p14:creationId xmlns:p14="http://schemas.microsoft.com/office/powerpoint/2010/main" val="236988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4FA78DD-B873-1E01-6FDF-03A401EE93AD}"/>
              </a:ext>
            </a:extLst>
          </p:cNvPr>
          <p:cNvSpPr/>
          <p:nvPr/>
        </p:nvSpPr>
        <p:spPr>
          <a:xfrm>
            <a:off x="-4314702" y="280646"/>
            <a:ext cx="7788871" cy="835570"/>
          </a:xfrm>
          <a:prstGeom prst="roundRect">
            <a:avLst>
              <a:gd name="adj" fmla="val 50000"/>
            </a:avLst>
          </a:prstGeom>
          <a:solidFill>
            <a:srgbClr val="00B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0AE78C25-532F-DE69-3119-CA82BA2543D2}"/>
              </a:ext>
            </a:extLst>
          </p:cNvPr>
          <p:cNvSpPr/>
          <p:nvPr/>
        </p:nvSpPr>
        <p:spPr>
          <a:xfrm>
            <a:off x="2580878"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AD52EE-9498-EB51-A1BC-30662597F20D}"/>
              </a:ext>
            </a:extLst>
          </p:cNvPr>
          <p:cNvSpPr txBox="1"/>
          <p:nvPr/>
        </p:nvSpPr>
        <p:spPr>
          <a:xfrm>
            <a:off x="404888" y="459966"/>
            <a:ext cx="2406402" cy="461665"/>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Filing Taxes</a:t>
            </a:r>
            <a:endParaRPr lang="en-US" sz="2400" dirty="0"/>
          </a:p>
        </p:txBody>
      </p:sp>
      <p:pic>
        <p:nvPicPr>
          <p:cNvPr id="11" name="Graphic 10" descr="Single gear with solid fill">
            <a:extLst>
              <a:ext uri="{FF2B5EF4-FFF2-40B4-BE49-F238E27FC236}">
                <a16:creationId xmlns:a16="http://schemas.microsoft.com/office/drawing/2014/main" id="{602471CD-E42B-6C26-FCF1-2C429D9A12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87723" y="488119"/>
            <a:ext cx="420624" cy="420624"/>
          </a:xfrm>
          <a:prstGeom prst="rect">
            <a:avLst/>
          </a:prstGeom>
        </p:spPr>
      </p:pic>
      <p:pic>
        <p:nvPicPr>
          <p:cNvPr id="35" name="Google Shape;87;p1">
            <a:extLst>
              <a:ext uri="{FF2B5EF4-FFF2-40B4-BE49-F238E27FC236}">
                <a16:creationId xmlns:a16="http://schemas.microsoft.com/office/drawing/2014/main" id="{CD30D677-EA6B-1206-3524-4B359AA349FA}"/>
              </a:ext>
            </a:extLst>
          </p:cNvPr>
          <p:cNvPicPr preferRelativeResize="0"/>
          <p:nvPr/>
        </p:nvPicPr>
        <p:blipFill>
          <a:blip r:embed="rId4">
            <a:alphaModFix/>
          </a:blip>
          <a:stretch>
            <a:fillRect/>
          </a:stretch>
        </p:blipFill>
        <p:spPr>
          <a:xfrm>
            <a:off x="215449" y="6063885"/>
            <a:ext cx="690069" cy="690069"/>
          </a:xfrm>
          <a:prstGeom prst="rect">
            <a:avLst/>
          </a:prstGeom>
          <a:noFill/>
          <a:ln>
            <a:noFill/>
          </a:ln>
        </p:spPr>
      </p:pic>
      <p:sp>
        <p:nvSpPr>
          <p:cNvPr id="2" name="Google Shape;375;g145dbaaffba_1_154">
            <a:extLst>
              <a:ext uri="{FF2B5EF4-FFF2-40B4-BE49-F238E27FC236}">
                <a16:creationId xmlns:a16="http://schemas.microsoft.com/office/drawing/2014/main" id="{89040977-4A82-AE83-AE02-061190DC5212}"/>
              </a:ext>
            </a:extLst>
          </p:cNvPr>
          <p:cNvSpPr/>
          <p:nvPr/>
        </p:nvSpPr>
        <p:spPr>
          <a:xfrm>
            <a:off x="4209558" y="1820648"/>
            <a:ext cx="3806803" cy="845061"/>
          </a:xfrm>
          <a:prstGeom prst="roundRect">
            <a:avLst>
              <a:gd name="adj" fmla="val 16667"/>
            </a:avLst>
          </a:prstGeom>
          <a:solidFill>
            <a:srgbClr val="00B8B9"/>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6;g145dbaaffba_1_154">
            <a:extLst>
              <a:ext uri="{FF2B5EF4-FFF2-40B4-BE49-F238E27FC236}">
                <a16:creationId xmlns:a16="http://schemas.microsoft.com/office/drawing/2014/main" id="{1E68C588-5AB5-66E9-0A79-C3BFAD37EF05}"/>
              </a:ext>
            </a:extLst>
          </p:cNvPr>
          <p:cNvSpPr/>
          <p:nvPr/>
        </p:nvSpPr>
        <p:spPr>
          <a:xfrm>
            <a:off x="8190876" y="1820648"/>
            <a:ext cx="3806803" cy="845061"/>
          </a:xfrm>
          <a:prstGeom prst="roundRect">
            <a:avLst>
              <a:gd name="adj" fmla="val 16667"/>
            </a:avLst>
          </a:prstGeom>
          <a:solidFill>
            <a:srgbClr val="00BF88"/>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7;g145dbaaffba_1_154">
            <a:extLst>
              <a:ext uri="{FF2B5EF4-FFF2-40B4-BE49-F238E27FC236}">
                <a16:creationId xmlns:a16="http://schemas.microsoft.com/office/drawing/2014/main" id="{C1D42D71-5BC5-883A-2522-8C2EB209AA17}"/>
              </a:ext>
            </a:extLst>
          </p:cNvPr>
          <p:cNvSpPr/>
          <p:nvPr/>
        </p:nvSpPr>
        <p:spPr>
          <a:xfrm>
            <a:off x="228045" y="1820648"/>
            <a:ext cx="3806803" cy="845061"/>
          </a:xfrm>
          <a:prstGeom prst="roundRect">
            <a:avLst>
              <a:gd name="adj" fmla="val 16667"/>
            </a:avLst>
          </a:prstGeom>
          <a:solidFill>
            <a:srgbClr val="0692DD"/>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9AFA1CDE-5B5B-2BB4-AFB5-93BBFC8E984E}"/>
              </a:ext>
            </a:extLst>
          </p:cNvPr>
          <p:cNvSpPr txBox="1"/>
          <p:nvPr/>
        </p:nvSpPr>
        <p:spPr>
          <a:xfrm>
            <a:off x="228045" y="1845233"/>
            <a:ext cx="3806803" cy="646331"/>
          </a:xfrm>
          <a:prstGeom prst="rect">
            <a:avLst/>
          </a:prstGeom>
          <a:noFill/>
        </p:spPr>
        <p:txBody>
          <a:bodyPr wrap="square">
            <a:spAutoFit/>
          </a:bodyPr>
          <a:lstStyle/>
          <a:p>
            <a:pPr algn="ctr"/>
            <a:r>
              <a:rPr lang="en-US" sz="1800" b="1" dirty="0">
                <a:solidFill>
                  <a:schemeClr val="bg1"/>
                </a:solidFill>
                <a:latin typeface="Arial" panose="020B0604020202020204" pitchFamily="34" charset="0"/>
                <a:ea typeface="Calibri" panose="020F0502020204030204" pitchFamily="34" charset="0"/>
                <a:cs typeface="Arial" panose="020B0604020202020204" pitchFamily="34" charset="0"/>
              </a:rPr>
              <a:t>November 15, 2024</a:t>
            </a:r>
            <a:r>
              <a:rPr lang="en-US" sz="1800" dirty="0">
                <a:solidFill>
                  <a:schemeClr val="bg1"/>
                </a:solidFill>
                <a:latin typeface="Arial" panose="020B0604020202020204" pitchFamily="34" charset="0"/>
                <a:ea typeface="Calibri" panose="020F0502020204030204" pitchFamily="34" charset="0"/>
                <a:cs typeface="Arial" panose="020B0604020202020204" pitchFamily="34" charset="0"/>
              </a:rPr>
              <a:t> </a:t>
            </a:r>
            <a:br>
              <a:rPr lang="en-US" sz="1800"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US" sz="1800" dirty="0">
                <a:solidFill>
                  <a:schemeClr val="bg1"/>
                </a:solidFill>
                <a:latin typeface="Arial" panose="020B0604020202020204" pitchFamily="34" charset="0"/>
                <a:ea typeface="Calibri" panose="020F0502020204030204" pitchFamily="34" charset="0"/>
                <a:cs typeface="Arial" panose="020B0604020202020204" pitchFamily="34" charset="0"/>
              </a:rPr>
              <a:t>Deadline for tax filing</a:t>
            </a:r>
          </a:p>
        </p:txBody>
      </p:sp>
      <p:sp>
        <p:nvSpPr>
          <p:cNvPr id="19" name="TextBox 18">
            <a:extLst>
              <a:ext uri="{FF2B5EF4-FFF2-40B4-BE49-F238E27FC236}">
                <a16:creationId xmlns:a16="http://schemas.microsoft.com/office/drawing/2014/main" id="{C59F55FD-370E-EA71-3C48-E807A03CB4F2}"/>
              </a:ext>
            </a:extLst>
          </p:cNvPr>
          <p:cNvSpPr txBox="1"/>
          <p:nvPr/>
        </p:nvSpPr>
        <p:spPr>
          <a:xfrm>
            <a:off x="4209363" y="1845233"/>
            <a:ext cx="3806803" cy="646331"/>
          </a:xfrm>
          <a:prstGeom prst="rect">
            <a:avLst/>
          </a:prstGeom>
          <a:noFill/>
        </p:spPr>
        <p:txBody>
          <a:bodyPr wrap="square">
            <a:spAutoFit/>
          </a:bodyPr>
          <a:lstStyle/>
          <a:p>
            <a:pPr algn="ctr">
              <a:buFont typeface="Wingdings" pitchFamily="2" charset="2"/>
              <a:buNone/>
              <a:defRPr/>
            </a:pPr>
            <a:r>
              <a:rPr lang="en-US" sz="1800" b="1" dirty="0">
                <a:solidFill>
                  <a:schemeClr val="bg1"/>
                </a:solidFill>
                <a:latin typeface="Arial" panose="020B0604020202020204" pitchFamily="34" charset="0"/>
                <a:cs typeface="Arial" panose="020B0604020202020204" pitchFamily="34" charset="0"/>
              </a:rPr>
              <a:t>What happens if you </a:t>
            </a:r>
          </a:p>
          <a:p>
            <a:pPr algn="ctr">
              <a:buFont typeface="Wingdings" pitchFamily="2" charset="2"/>
              <a:buNone/>
              <a:defRPr/>
            </a:pPr>
            <a:r>
              <a:rPr lang="en-US" sz="1800" b="1" dirty="0">
                <a:solidFill>
                  <a:schemeClr val="bg1"/>
                </a:solidFill>
                <a:latin typeface="Arial" panose="020B0604020202020204" pitchFamily="34" charset="0"/>
                <a:cs typeface="Arial" panose="020B0604020202020204" pitchFamily="34" charset="0"/>
              </a:rPr>
              <a:t>don’t file or file late</a:t>
            </a:r>
          </a:p>
        </p:txBody>
      </p:sp>
      <p:sp>
        <p:nvSpPr>
          <p:cNvPr id="20" name="TextBox 19">
            <a:extLst>
              <a:ext uri="{FF2B5EF4-FFF2-40B4-BE49-F238E27FC236}">
                <a16:creationId xmlns:a16="http://schemas.microsoft.com/office/drawing/2014/main" id="{6B278EA5-634B-7694-FEAE-4891BAE8968E}"/>
              </a:ext>
            </a:extLst>
          </p:cNvPr>
          <p:cNvSpPr txBox="1"/>
          <p:nvPr/>
        </p:nvSpPr>
        <p:spPr>
          <a:xfrm>
            <a:off x="8178301" y="1845233"/>
            <a:ext cx="3874552" cy="646331"/>
          </a:xfrm>
          <a:prstGeom prst="rect">
            <a:avLst/>
          </a:prstGeom>
          <a:noFill/>
        </p:spPr>
        <p:txBody>
          <a:bodyPr wrap="square">
            <a:spAutoFit/>
          </a:bodyPr>
          <a:lstStyle/>
          <a:p>
            <a:pPr algn="ctr">
              <a:defRPr/>
            </a:pPr>
            <a:r>
              <a:rPr lang="en-US" sz="1800" b="1" dirty="0">
                <a:solidFill>
                  <a:schemeClr val="bg1"/>
                </a:solidFill>
                <a:latin typeface="Arial" panose="020B0604020202020204" pitchFamily="34" charset="0"/>
                <a:cs typeface="Arial" panose="020B0604020202020204" pitchFamily="34" charset="0"/>
              </a:rPr>
              <a:t>Info Needed </a:t>
            </a:r>
          </a:p>
          <a:p>
            <a:pPr algn="ctr">
              <a:defRPr/>
            </a:pPr>
            <a:r>
              <a:rPr lang="en-US" sz="1800" b="1" dirty="0">
                <a:solidFill>
                  <a:schemeClr val="bg1"/>
                </a:solidFill>
                <a:latin typeface="Arial" panose="020B0604020202020204" pitchFamily="34" charset="0"/>
                <a:cs typeface="Arial" panose="020B0604020202020204" pitchFamily="34" charset="0"/>
              </a:rPr>
              <a:t>for Tax Filing</a:t>
            </a:r>
          </a:p>
        </p:txBody>
      </p:sp>
      <p:sp>
        <p:nvSpPr>
          <p:cNvPr id="22" name="Google Shape;377;g145dbaaffba_1_154">
            <a:extLst>
              <a:ext uri="{FF2B5EF4-FFF2-40B4-BE49-F238E27FC236}">
                <a16:creationId xmlns:a16="http://schemas.microsoft.com/office/drawing/2014/main" id="{845158F4-FF70-6D11-B600-8BDB802C484C}"/>
              </a:ext>
            </a:extLst>
          </p:cNvPr>
          <p:cNvSpPr/>
          <p:nvPr/>
        </p:nvSpPr>
        <p:spPr>
          <a:xfrm>
            <a:off x="228044" y="2516149"/>
            <a:ext cx="3806803" cy="3322648"/>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7;g145dbaaffba_1_154">
            <a:extLst>
              <a:ext uri="{FF2B5EF4-FFF2-40B4-BE49-F238E27FC236}">
                <a16:creationId xmlns:a16="http://schemas.microsoft.com/office/drawing/2014/main" id="{CCF644BA-A42A-8D7E-E331-B525BED70644}"/>
              </a:ext>
            </a:extLst>
          </p:cNvPr>
          <p:cNvSpPr/>
          <p:nvPr/>
        </p:nvSpPr>
        <p:spPr>
          <a:xfrm>
            <a:off x="4209168" y="2492903"/>
            <a:ext cx="3806803" cy="3322648"/>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7;g145dbaaffba_1_154">
            <a:extLst>
              <a:ext uri="{FF2B5EF4-FFF2-40B4-BE49-F238E27FC236}">
                <a16:creationId xmlns:a16="http://schemas.microsoft.com/office/drawing/2014/main" id="{8AAF0DEF-C44B-FEAF-C547-DF7986BFF0DD}"/>
              </a:ext>
            </a:extLst>
          </p:cNvPr>
          <p:cNvSpPr/>
          <p:nvPr/>
        </p:nvSpPr>
        <p:spPr>
          <a:xfrm>
            <a:off x="8190291" y="2491564"/>
            <a:ext cx="3806803" cy="3322648"/>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TextBox 26">
            <a:extLst>
              <a:ext uri="{FF2B5EF4-FFF2-40B4-BE49-F238E27FC236}">
                <a16:creationId xmlns:a16="http://schemas.microsoft.com/office/drawing/2014/main" id="{2980604E-F96E-28AC-B4B1-6A990739D57B}"/>
              </a:ext>
            </a:extLst>
          </p:cNvPr>
          <p:cNvSpPr txBox="1"/>
          <p:nvPr/>
        </p:nvSpPr>
        <p:spPr>
          <a:xfrm>
            <a:off x="332138" y="2665709"/>
            <a:ext cx="3493586" cy="1477328"/>
          </a:xfrm>
          <a:prstGeom prst="rect">
            <a:avLst/>
          </a:prstGeom>
          <a:noFill/>
        </p:spPr>
        <p:txBody>
          <a:bodyPr wrap="square">
            <a:spAutoFit/>
          </a:bodyPr>
          <a:lstStyle/>
          <a:p>
            <a:pPr marL="285750" indent="-285750">
              <a:buFont typeface="Arial" panose="020B0604020202020204" pitchFamily="34" charset="0"/>
              <a:buChar char="•"/>
            </a:pPr>
            <a:r>
              <a:rPr lang="en-US" sz="1500" dirty="0">
                <a:latin typeface="Arial" panose="020B0604020202020204" pitchFamily="34" charset="0"/>
                <a:ea typeface="Calibri" panose="020F0502020204030204" pitchFamily="34" charset="0"/>
                <a:cs typeface="Arial" panose="020B0604020202020204" pitchFamily="34" charset="0"/>
              </a:rPr>
              <a:t>Federal Tax Returns</a:t>
            </a:r>
          </a:p>
          <a:p>
            <a:pPr marL="285750" indent="-285750">
              <a:buFont typeface="Arial" panose="020B0604020202020204" pitchFamily="34" charset="0"/>
              <a:buChar char="•"/>
            </a:pPr>
            <a:r>
              <a:rPr lang="en-US" sz="1500" dirty="0">
                <a:latin typeface="Arial" panose="020B0604020202020204" pitchFamily="34" charset="0"/>
                <a:ea typeface="Calibri" panose="020F0502020204030204" pitchFamily="34" charset="0"/>
                <a:cs typeface="Arial" panose="020B0604020202020204" pitchFamily="34" charset="0"/>
              </a:rPr>
              <a:t>State Tax Returns (for applicable states)</a:t>
            </a:r>
          </a:p>
          <a:p>
            <a:pPr marL="285750" indent="-285750">
              <a:buFont typeface="Arial" panose="020B0604020202020204" pitchFamily="34" charset="0"/>
              <a:buChar char="•"/>
            </a:pPr>
            <a:r>
              <a:rPr lang="en-US" sz="1500" dirty="0">
                <a:latin typeface="Arial" panose="020B0604020202020204" pitchFamily="34" charset="0"/>
                <a:ea typeface="Calibri" panose="020F0502020204030204" pitchFamily="34" charset="0"/>
                <a:cs typeface="Arial" panose="020B0604020202020204" pitchFamily="34" charset="0"/>
              </a:rPr>
              <a:t>State forms/fees for verification of non-profit status (for applicable states)</a:t>
            </a:r>
          </a:p>
        </p:txBody>
      </p:sp>
      <p:sp>
        <p:nvSpPr>
          <p:cNvPr id="29" name="TextBox 28">
            <a:extLst>
              <a:ext uri="{FF2B5EF4-FFF2-40B4-BE49-F238E27FC236}">
                <a16:creationId xmlns:a16="http://schemas.microsoft.com/office/drawing/2014/main" id="{34622A38-B1A0-82D6-6BEB-9B4D8B9073C1}"/>
              </a:ext>
            </a:extLst>
          </p:cNvPr>
          <p:cNvSpPr txBox="1"/>
          <p:nvPr/>
        </p:nvSpPr>
        <p:spPr>
          <a:xfrm>
            <a:off x="4317541" y="2583970"/>
            <a:ext cx="3698528" cy="2400657"/>
          </a:xfrm>
          <a:prstGeom prst="rect">
            <a:avLst/>
          </a:prstGeom>
          <a:noFill/>
        </p:spPr>
        <p:txBody>
          <a:bodyPr wrap="square">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There are penalties for chapters not filing both federal and state taxes as required. Fines!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Chapters can lose their tax-exempt status.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Society can also be at risk when chapters lose their non-profit status.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Society could decide to dissolve the chapter. Too much risk to Society.</a:t>
            </a:r>
          </a:p>
          <a:p>
            <a:endParaRPr lang="en-US" sz="15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4D0B463-ABF7-B36B-529F-0D0783711A60}"/>
              </a:ext>
            </a:extLst>
          </p:cNvPr>
          <p:cNvSpPr txBox="1"/>
          <p:nvPr/>
        </p:nvSpPr>
        <p:spPr>
          <a:xfrm>
            <a:off x="8305868" y="2491564"/>
            <a:ext cx="3562819" cy="3323987"/>
          </a:xfrm>
          <a:prstGeom prst="rect">
            <a:avLst/>
          </a:prstGeom>
          <a:noFill/>
        </p:spPr>
        <p:txBody>
          <a:bodyPr wrap="square">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Employee Identification Number (EIN) or Taxpayer Identification Number (TIN)</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Legal name (ASHRAE Chapter </a:t>
            </a:r>
            <a:r>
              <a:rPr lang="en-US" sz="1500" u="sng" dirty="0">
                <a:latin typeface="Arial" panose="020B0604020202020204" pitchFamily="34" charset="0"/>
                <a:cs typeface="Arial" panose="020B0604020202020204" pitchFamily="34" charset="0"/>
              </a:rPr>
              <a:t>Chartered Name</a:t>
            </a:r>
            <a:r>
              <a:rPr lang="en-US" sz="1500" dirty="0">
                <a:latin typeface="Arial" panose="020B0604020202020204" pitchFamily="34" charset="0"/>
                <a:cs typeface="Arial" panose="020B0604020202020204" pitchFamily="34" charset="0"/>
              </a:rPr>
              <a:t>) and any alternative name organization uses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Mailing address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Name and address of principal officer for year in question  (Usually the Chapter President)</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Confirmation of annual gross receipts.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WORK WITH YOUR PREVIOUS TREASURER/PRESIDENT!</a:t>
            </a:r>
          </a:p>
        </p:txBody>
      </p:sp>
      <p:sp>
        <p:nvSpPr>
          <p:cNvPr id="37" name="Rectangle 36">
            <a:extLst>
              <a:ext uri="{FF2B5EF4-FFF2-40B4-BE49-F238E27FC236}">
                <a16:creationId xmlns:a16="http://schemas.microsoft.com/office/drawing/2014/main" id="{D24F1B23-D945-8366-AF6B-A06D84A3B5E0}"/>
              </a:ext>
            </a:extLst>
          </p:cNvPr>
          <p:cNvSpPr/>
          <p:nvPr/>
        </p:nvSpPr>
        <p:spPr>
          <a:xfrm>
            <a:off x="506054" y="4454369"/>
            <a:ext cx="3250781" cy="995613"/>
          </a:xfrm>
          <a:prstGeom prst="rect">
            <a:avLst/>
          </a:prstGeom>
          <a:solidFill>
            <a:srgbClr val="0692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F5DC2097-CA87-BA4F-BB3A-84910354B742}"/>
              </a:ext>
            </a:extLst>
          </p:cNvPr>
          <p:cNvSpPr txBox="1"/>
          <p:nvPr/>
        </p:nvSpPr>
        <p:spPr>
          <a:xfrm>
            <a:off x="543148" y="4640257"/>
            <a:ext cx="3250780" cy="646331"/>
          </a:xfrm>
          <a:prstGeom prst="rect">
            <a:avLst/>
          </a:prstGeom>
          <a:noFill/>
        </p:spPr>
        <p:txBody>
          <a:bodyPr wrap="square">
            <a:spAutoFit/>
          </a:bodyPr>
          <a:lstStyle/>
          <a:p>
            <a:r>
              <a:rPr lang="en-US" sz="1800" dirty="0">
                <a:solidFill>
                  <a:schemeClr val="bg1"/>
                </a:solidFill>
                <a:latin typeface="Arial" panose="020B0604020202020204" pitchFamily="34" charset="0"/>
                <a:ea typeface="Calibri" panose="020F0502020204030204" pitchFamily="34" charset="0"/>
                <a:cs typeface="Arial" panose="020B0604020202020204" pitchFamily="34" charset="0"/>
              </a:rPr>
              <a:t>Please submit a copy of these items to </a:t>
            </a:r>
            <a:r>
              <a:rPr lang="en-US" sz="1800" u="sng" dirty="0" err="1">
                <a:solidFill>
                  <a:schemeClr val="bg1"/>
                </a:solidFill>
                <a:latin typeface="Arial" panose="020B0604020202020204" pitchFamily="34" charset="0"/>
                <a:ea typeface="Calibri" panose="020F0502020204030204" pitchFamily="34" charset="0"/>
                <a:cs typeface="Arial" panose="020B0604020202020204" pitchFamily="34" charset="0"/>
              </a:rPr>
              <a:t>jake@regionx.org</a:t>
            </a:r>
            <a:endParaRPr lang="en-US" sz="1800"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4FA78DD-B873-1E01-6FDF-03A401EE93AD}"/>
              </a:ext>
            </a:extLst>
          </p:cNvPr>
          <p:cNvSpPr/>
          <p:nvPr/>
        </p:nvSpPr>
        <p:spPr>
          <a:xfrm>
            <a:off x="-3981074" y="280646"/>
            <a:ext cx="7788871" cy="835570"/>
          </a:xfrm>
          <a:prstGeom prst="roundRect">
            <a:avLst>
              <a:gd name="adj" fmla="val 50000"/>
            </a:avLst>
          </a:prstGeom>
          <a:solidFill>
            <a:srgbClr val="00B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0AE78C25-532F-DE69-3119-CA82BA2543D2}"/>
              </a:ext>
            </a:extLst>
          </p:cNvPr>
          <p:cNvSpPr/>
          <p:nvPr/>
        </p:nvSpPr>
        <p:spPr>
          <a:xfrm>
            <a:off x="2914506"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AD52EE-9498-EB51-A1BC-30662597F20D}"/>
              </a:ext>
            </a:extLst>
          </p:cNvPr>
          <p:cNvSpPr txBox="1"/>
          <p:nvPr/>
        </p:nvSpPr>
        <p:spPr>
          <a:xfrm>
            <a:off x="404637" y="467598"/>
            <a:ext cx="3037338" cy="461665"/>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Federal Taxes</a:t>
            </a:r>
            <a:endParaRPr lang="en-US" sz="2400" dirty="0"/>
          </a:p>
        </p:txBody>
      </p:sp>
      <p:pic>
        <p:nvPicPr>
          <p:cNvPr id="11" name="Graphic 10" descr="Single gear with solid fill">
            <a:extLst>
              <a:ext uri="{FF2B5EF4-FFF2-40B4-BE49-F238E27FC236}">
                <a16:creationId xmlns:a16="http://schemas.microsoft.com/office/drawing/2014/main" id="{602471CD-E42B-6C26-FCF1-2C429D9A12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21351" y="488119"/>
            <a:ext cx="420624" cy="420624"/>
          </a:xfrm>
          <a:prstGeom prst="rect">
            <a:avLst/>
          </a:prstGeom>
        </p:spPr>
      </p:pic>
      <p:sp>
        <p:nvSpPr>
          <p:cNvPr id="14" name="Rectangle 13">
            <a:extLst>
              <a:ext uri="{FF2B5EF4-FFF2-40B4-BE49-F238E27FC236}">
                <a16:creationId xmlns:a16="http://schemas.microsoft.com/office/drawing/2014/main" id="{1C4BD18A-30E3-8D7B-C19D-902965008E13}"/>
              </a:ext>
            </a:extLst>
          </p:cNvPr>
          <p:cNvSpPr/>
          <p:nvPr/>
        </p:nvSpPr>
        <p:spPr>
          <a:xfrm>
            <a:off x="637402" y="1734058"/>
            <a:ext cx="10917195" cy="2724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a:extLst>
              <a:ext uri="{FF2B5EF4-FFF2-40B4-BE49-F238E27FC236}">
                <a16:creationId xmlns:a16="http://schemas.microsoft.com/office/drawing/2014/main" id="{87A1676D-B040-CA4E-B513-D312FF917ACD}"/>
              </a:ext>
            </a:extLst>
          </p:cNvPr>
          <p:cNvGraphicFramePr>
            <a:graphicFrameLocks noGrp="1"/>
          </p:cNvGraphicFramePr>
          <p:nvPr>
            <p:extLst>
              <p:ext uri="{D42A27DB-BD31-4B8C-83A1-F6EECF244321}">
                <p14:modId xmlns:p14="http://schemas.microsoft.com/office/powerpoint/2010/main" val="4101067038"/>
              </p:ext>
            </p:extLst>
          </p:nvPr>
        </p:nvGraphicFramePr>
        <p:xfrm>
          <a:off x="649758" y="1746053"/>
          <a:ext cx="10917196" cy="2694792"/>
        </p:xfrm>
        <a:graphic>
          <a:graphicData uri="http://schemas.openxmlformats.org/drawingml/2006/table">
            <a:tbl>
              <a:tblPr firstRow="1" bandRow="1">
                <a:tableStyleId>{3B4B98B0-60AC-42C2-AFA5-B58CD77FA1E5}</a:tableStyleId>
              </a:tblPr>
              <a:tblGrid>
                <a:gridCol w="5458598">
                  <a:extLst>
                    <a:ext uri="{9D8B030D-6E8A-4147-A177-3AD203B41FA5}">
                      <a16:colId xmlns:a16="http://schemas.microsoft.com/office/drawing/2014/main" val="20000"/>
                    </a:ext>
                  </a:extLst>
                </a:gridCol>
                <a:gridCol w="5458598">
                  <a:extLst>
                    <a:ext uri="{9D8B030D-6E8A-4147-A177-3AD203B41FA5}">
                      <a16:colId xmlns:a16="http://schemas.microsoft.com/office/drawing/2014/main" val="20001"/>
                    </a:ext>
                  </a:extLst>
                </a:gridCol>
              </a:tblGrid>
              <a:tr h="159543">
                <a:tc>
                  <a:txBody>
                    <a:bodyPr/>
                    <a:lstStyle/>
                    <a:p>
                      <a:pPr algn="ctr"/>
                      <a:r>
                        <a:rPr lang="en-US" dirty="0"/>
                        <a:t>Status</a:t>
                      </a:r>
                    </a:p>
                  </a:txBody>
                  <a:tcPr marL="9525" marR="9525" marT="9525" marB="9525" anchor="b"/>
                </a:tc>
                <a:tc>
                  <a:txBody>
                    <a:bodyPr/>
                    <a:lstStyle/>
                    <a:p>
                      <a:pPr algn="ctr"/>
                      <a:r>
                        <a:rPr lang="en-US" dirty="0"/>
                        <a:t>Form to File</a:t>
                      </a:r>
                    </a:p>
                  </a:txBody>
                  <a:tcPr marL="9525" marR="9525" marT="9525" marB="9525" anchor="b"/>
                </a:tc>
                <a:extLst>
                  <a:ext uri="{0D108BD9-81ED-4DB2-BD59-A6C34878D82A}">
                    <a16:rowId xmlns:a16="http://schemas.microsoft.com/office/drawing/2014/main" val="10000"/>
                  </a:ext>
                </a:extLst>
              </a:tr>
              <a:tr h="945910">
                <a:tc>
                  <a:txBody>
                    <a:bodyPr/>
                    <a:lstStyle/>
                    <a:p>
                      <a:pPr algn="l"/>
                      <a:r>
                        <a:rPr lang="en-US" dirty="0"/>
                        <a:t>Gross receipts normally ≤ $50,000</a:t>
                      </a:r>
                      <a:br>
                        <a:rPr lang="en-US" dirty="0"/>
                      </a:br>
                      <a:r>
                        <a:rPr lang="en-US" sz="1600" dirty="0"/>
                        <a:t>Note: Organizations </a:t>
                      </a:r>
                      <a:r>
                        <a:rPr lang="en-US" sz="1600" dirty="0">
                          <a:hlinkClick r:id="rId4"/>
                        </a:rPr>
                        <a:t>eligible</a:t>
                      </a:r>
                      <a:r>
                        <a:rPr lang="en-US" sz="1600" dirty="0"/>
                        <a:t> to file the e-Postcard </a:t>
                      </a:r>
                      <a:r>
                        <a:rPr lang="en-US" sz="1600" dirty="0">
                          <a:hlinkClick r:id="rId5"/>
                        </a:rPr>
                        <a:t>may choose to file a full return</a:t>
                      </a:r>
                      <a:endParaRPr lang="en-US" sz="1600" dirty="0"/>
                    </a:p>
                  </a:txBody>
                  <a:tcPr marL="9525" marR="9525" marT="9525" marB="9525" anchor="ctr"/>
                </a:tc>
                <a:tc>
                  <a:txBody>
                    <a:bodyPr/>
                    <a:lstStyle/>
                    <a:p>
                      <a:pPr algn="ctr"/>
                      <a:r>
                        <a:rPr lang="en-US" dirty="0">
                          <a:hlinkClick r:id="rId6"/>
                        </a:rPr>
                        <a:t>990-N</a:t>
                      </a:r>
                      <a:endParaRPr lang="en-US" dirty="0"/>
                    </a:p>
                    <a:p>
                      <a:pPr algn="ctr"/>
                      <a:r>
                        <a:rPr lang="en-US" b="1" dirty="0">
                          <a:effectLst/>
                        </a:rPr>
                        <a:t>(e-Postcard)</a:t>
                      </a:r>
                      <a:endParaRPr lang="en-US" dirty="0"/>
                    </a:p>
                  </a:txBody>
                  <a:tcPr marL="9525" marR="9525" marT="9525" marB="9525" anchor="ctr"/>
                </a:tc>
                <a:extLst>
                  <a:ext uri="{0D108BD9-81ED-4DB2-BD59-A6C34878D82A}">
                    <a16:rowId xmlns:a16="http://schemas.microsoft.com/office/drawing/2014/main" val="10001"/>
                  </a:ext>
                </a:extLst>
              </a:tr>
              <a:tr h="457909">
                <a:tc>
                  <a:txBody>
                    <a:bodyPr/>
                    <a:lstStyle/>
                    <a:p>
                      <a:pPr algn="l"/>
                      <a:r>
                        <a:rPr lang="en-US" dirty="0"/>
                        <a:t>Gross receipts &lt; $200,000, and</a:t>
                      </a:r>
                      <a:br>
                        <a:rPr lang="en-US" dirty="0"/>
                      </a:br>
                      <a:r>
                        <a:rPr lang="en-US" dirty="0"/>
                        <a:t>Total assets &lt; $500,000</a:t>
                      </a:r>
                    </a:p>
                  </a:txBody>
                  <a:tcPr marL="9525" marR="9525" marT="9525" marB="9525" anchor="ctr"/>
                </a:tc>
                <a:tc>
                  <a:txBody>
                    <a:bodyPr/>
                    <a:lstStyle/>
                    <a:p>
                      <a:pPr algn="ctr"/>
                      <a:r>
                        <a:rPr lang="en-US" dirty="0">
                          <a:hlinkClick r:id="rId7"/>
                        </a:rPr>
                        <a:t>990-EZ</a:t>
                      </a:r>
                      <a:endParaRPr lang="en-US" dirty="0"/>
                    </a:p>
                    <a:p>
                      <a:pPr algn="ctr"/>
                      <a:r>
                        <a:rPr lang="en-US" dirty="0"/>
                        <a:t>or </a:t>
                      </a:r>
                      <a:r>
                        <a:rPr lang="en-US" dirty="0">
                          <a:hlinkClick r:id="rId8"/>
                        </a:rPr>
                        <a:t>990</a:t>
                      </a:r>
                      <a:endParaRPr lang="en-US" dirty="0"/>
                    </a:p>
                  </a:txBody>
                  <a:tcPr marL="9525" marR="9525" marT="9525" marB="9525" anchor="ctr"/>
                </a:tc>
                <a:extLst>
                  <a:ext uri="{0D108BD9-81ED-4DB2-BD59-A6C34878D82A}">
                    <a16:rowId xmlns:a16="http://schemas.microsoft.com/office/drawing/2014/main" val="10002"/>
                  </a:ext>
                </a:extLst>
              </a:tr>
              <a:tr h="457909">
                <a:tc>
                  <a:txBody>
                    <a:bodyPr/>
                    <a:lstStyle/>
                    <a:p>
                      <a:pPr algn="l"/>
                      <a:r>
                        <a:rPr lang="en-US" dirty="0"/>
                        <a:t>Gross receipts ≥ $200,000, or</a:t>
                      </a:r>
                      <a:br>
                        <a:rPr lang="en-US" dirty="0"/>
                      </a:br>
                      <a:r>
                        <a:rPr lang="en-US" dirty="0"/>
                        <a:t>Total assets ≥ $500,000</a:t>
                      </a:r>
                    </a:p>
                  </a:txBody>
                  <a:tcPr marL="9525" marR="9525" marT="9525" marB="9525" anchor="ctr"/>
                </a:tc>
                <a:tc>
                  <a:txBody>
                    <a:bodyPr/>
                    <a:lstStyle/>
                    <a:p>
                      <a:pPr algn="ctr"/>
                      <a:r>
                        <a:rPr lang="en-US" dirty="0">
                          <a:hlinkClick r:id="rId8"/>
                        </a:rPr>
                        <a:t>990</a:t>
                      </a:r>
                      <a:endParaRPr lang="en-US" dirty="0"/>
                    </a:p>
                  </a:txBody>
                  <a:tcPr marL="9525" marR="9525" marT="9525" marB="9525" anchor="ctr"/>
                </a:tc>
                <a:extLst>
                  <a:ext uri="{0D108BD9-81ED-4DB2-BD59-A6C34878D82A}">
                    <a16:rowId xmlns:a16="http://schemas.microsoft.com/office/drawing/2014/main" val="10003"/>
                  </a:ext>
                </a:extLst>
              </a:tr>
              <a:tr h="320132">
                <a:tc>
                  <a:txBody>
                    <a:bodyPr/>
                    <a:lstStyle/>
                    <a:p>
                      <a:pPr algn="l"/>
                      <a:r>
                        <a:rPr lang="en-US" dirty="0"/>
                        <a:t>Private foundation - regardless of financial status</a:t>
                      </a:r>
                    </a:p>
                  </a:txBody>
                  <a:tcPr marL="9525" marR="9525" marT="9525" marB="9525" anchor="ctr">
                    <a:noFill/>
                  </a:tcPr>
                </a:tc>
                <a:tc>
                  <a:txBody>
                    <a:bodyPr/>
                    <a:lstStyle/>
                    <a:p>
                      <a:pPr algn="ctr"/>
                      <a:r>
                        <a:rPr lang="en-US" dirty="0">
                          <a:hlinkClick r:id="rId9"/>
                        </a:rPr>
                        <a:t>990-PF</a:t>
                      </a:r>
                      <a:endParaRPr lang="en-US" dirty="0"/>
                    </a:p>
                  </a:txBody>
                  <a:tcPr marL="9525" marR="9525" marT="9525" marB="9525" anchor="ctr">
                    <a:noFill/>
                  </a:tcPr>
                </a:tc>
                <a:extLst>
                  <a:ext uri="{0D108BD9-81ED-4DB2-BD59-A6C34878D82A}">
                    <a16:rowId xmlns:a16="http://schemas.microsoft.com/office/drawing/2014/main" val="10004"/>
                  </a:ext>
                </a:extLst>
              </a:tr>
            </a:tbl>
          </a:graphicData>
        </a:graphic>
      </p:graphicFrame>
      <p:sp>
        <p:nvSpPr>
          <p:cNvPr id="20" name="Rectangle 19">
            <a:extLst>
              <a:ext uri="{FF2B5EF4-FFF2-40B4-BE49-F238E27FC236}">
                <a16:creationId xmlns:a16="http://schemas.microsoft.com/office/drawing/2014/main" id="{E0C5BA22-E9A6-ACDD-D6E0-6B1F20C1653B}"/>
              </a:ext>
            </a:extLst>
          </p:cNvPr>
          <p:cNvSpPr/>
          <p:nvPr/>
        </p:nvSpPr>
        <p:spPr>
          <a:xfrm>
            <a:off x="662116" y="4375604"/>
            <a:ext cx="10917195" cy="1892826"/>
          </a:xfrm>
          <a:prstGeom prst="rect">
            <a:avLst/>
          </a:prstGeom>
        </p:spPr>
        <p:txBody>
          <a:bodyPr wrap="square">
            <a:spAutoFit/>
          </a:bodyPr>
          <a:lstStyle/>
          <a:p>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1400" b="1" i="1" dirty="0">
                <a:solidFill>
                  <a:schemeClr val="bg1"/>
                </a:solidFill>
                <a:latin typeface="Arial" panose="020B0604020202020204" pitchFamily="34" charset="0"/>
                <a:ea typeface="Calibri" panose="020F0502020204030204" pitchFamily="34" charset="0"/>
                <a:cs typeface="Arial" panose="020B0604020202020204" pitchFamily="34" charset="0"/>
              </a:rPr>
              <a:t>Gross Receipts</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 The gross amount received by the organization during its annual accounting period from all sources without reduction for any costs or expenses including the costs of goods or assets sold; cost of operation, expenses of earning, or collecting such amounts. Gross receipts include, but are not limited to, the gross amount received from contributions, gifts, grants and similar amounts; the gross amount received as dues or assessments from chapter members or affiliate organizations; the gross sales or receipts from business activities (whether or not it relates to your exempt purpose); the gross amount received from the sale of assets; and, the gross amount received as investment income.</a:t>
            </a:r>
          </a:p>
          <a:p>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92;p1">
            <a:extLst>
              <a:ext uri="{FF2B5EF4-FFF2-40B4-BE49-F238E27FC236}">
                <a16:creationId xmlns:a16="http://schemas.microsoft.com/office/drawing/2014/main" id="{2B0A47C1-B7A2-B67D-3CEE-684EFC80E15D}"/>
              </a:ext>
            </a:extLst>
          </p:cNvPr>
          <p:cNvSpPr/>
          <p:nvPr/>
        </p:nvSpPr>
        <p:spPr>
          <a:xfrm rot="10800000" flipV="1">
            <a:off x="-1" y="6774507"/>
            <a:ext cx="12192000" cy="9848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oogle Shape;87;p1">
            <a:extLst>
              <a:ext uri="{FF2B5EF4-FFF2-40B4-BE49-F238E27FC236}">
                <a16:creationId xmlns:a16="http://schemas.microsoft.com/office/drawing/2014/main" id="{E3D8850C-8893-C312-77C7-D9C40C26D278}"/>
              </a:ext>
            </a:extLst>
          </p:cNvPr>
          <p:cNvPicPr preferRelativeResize="0"/>
          <p:nvPr/>
        </p:nvPicPr>
        <p:blipFill>
          <a:blip r:embed="rId10">
            <a:alphaModFix/>
          </a:blip>
          <a:stretch>
            <a:fillRect/>
          </a:stretch>
        </p:blipFill>
        <p:spPr>
          <a:xfrm>
            <a:off x="159932" y="6029164"/>
            <a:ext cx="690069" cy="690069"/>
          </a:xfrm>
          <a:prstGeom prst="rect">
            <a:avLst/>
          </a:prstGeom>
          <a:noFill/>
          <a:ln>
            <a:noFill/>
          </a:ln>
        </p:spPr>
      </p:pic>
    </p:spTree>
    <p:extLst>
      <p:ext uri="{BB962C8B-B14F-4D97-AF65-F5344CB8AC3E}">
        <p14:creationId xmlns:p14="http://schemas.microsoft.com/office/powerpoint/2010/main" val="232431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4FA78DD-B873-1E01-6FDF-03A401EE93AD}"/>
              </a:ext>
            </a:extLst>
          </p:cNvPr>
          <p:cNvSpPr/>
          <p:nvPr/>
        </p:nvSpPr>
        <p:spPr>
          <a:xfrm>
            <a:off x="-2461188" y="280646"/>
            <a:ext cx="7788871" cy="835570"/>
          </a:xfrm>
          <a:prstGeom prst="roundRect">
            <a:avLst>
              <a:gd name="adj" fmla="val 50000"/>
            </a:avLst>
          </a:prstGeom>
          <a:solidFill>
            <a:srgbClr val="00B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0AE78C25-532F-DE69-3119-CA82BA2543D2}"/>
              </a:ext>
            </a:extLst>
          </p:cNvPr>
          <p:cNvSpPr/>
          <p:nvPr/>
        </p:nvSpPr>
        <p:spPr>
          <a:xfrm>
            <a:off x="4434392"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AD52EE-9498-EB51-A1BC-30662597F20D}"/>
              </a:ext>
            </a:extLst>
          </p:cNvPr>
          <p:cNvSpPr txBox="1"/>
          <p:nvPr/>
        </p:nvSpPr>
        <p:spPr>
          <a:xfrm>
            <a:off x="243993" y="467598"/>
            <a:ext cx="4587497" cy="461665"/>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Info Needed for e-Postcard</a:t>
            </a:r>
            <a:endParaRPr lang="en-US" sz="2400" dirty="0"/>
          </a:p>
        </p:txBody>
      </p:sp>
      <p:pic>
        <p:nvPicPr>
          <p:cNvPr id="11" name="Graphic 10" descr="Single gear with solid fill">
            <a:extLst>
              <a:ext uri="{FF2B5EF4-FFF2-40B4-BE49-F238E27FC236}">
                <a16:creationId xmlns:a16="http://schemas.microsoft.com/office/drawing/2014/main" id="{602471CD-E42B-6C26-FCF1-2C429D9A12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41237" y="488119"/>
            <a:ext cx="420624" cy="420624"/>
          </a:xfrm>
          <a:prstGeom prst="rect">
            <a:avLst/>
          </a:prstGeom>
        </p:spPr>
      </p:pic>
      <p:sp>
        <p:nvSpPr>
          <p:cNvPr id="2" name="Content Placeholder 1">
            <a:extLst>
              <a:ext uri="{FF2B5EF4-FFF2-40B4-BE49-F238E27FC236}">
                <a16:creationId xmlns:a16="http://schemas.microsoft.com/office/drawing/2014/main" id="{B0FFF02B-F413-086B-AC71-7B998AFA8EE0}"/>
              </a:ext>
            </a:extLst>
          </p:cNvPr>
          <p:cNvSpPr>
            <a:spLocks noGrp="1"/>
          </p:cNvSpPr>
          <p:nvPr>
            <p:ph idx="1"/>
          </p:nvPr>
        </p:nvSpPr>
        <p:spPr>
          <a:xfrm>
            <a:off x="939628" y="1767021"/>
            <a:ext cx="10312744" cy="3842947"/>
          </a:xfrm>
        </p:spPr>
        <p:txBody>
          <a:bodyPr>
            <a:normAutofit/>
          </a:bodyPr>
          <a:lstStyle/>
          <a:p>
            <a:pPr>
              <a:spcBef>
                <a:spcPts val="600"/>
              </a:spcBef>
              <a:spcAft>
                <a:spcPts val="600"/>
              </a:spcAft>
            </a:pPr>
            <a:r>
              <a:rPr lang="en-US" sz="2400" dirty="0">
                <a:solidFill>
                  <a:schemeClr val="bg1"/>
                </a:solidFill>
                <a:cs typeface="Arial" pitchFamily="34" charset="0"/>
              </a:rPr>
              <a:t>Employee Identification Number (EIN) or Taxpayer Identification Number (TIN).</a:t>
            </a:r>
          </a:p>
          <a:p>
            <a:pPr>
              <a:spcBef>
                <a:spcPts val="600"/>
              </a:spcBef>
              <a:spcAft>
                <a:spcPts val="600"/>
              </a:spcAft>
            </a:pPr>
            <a:r>
              <a:rPr lang="en-US" sz="2400" dirty="0">
                <a:solidFill>
                  <a:schemeClr val="bg1"/>
                </a:solidFill>
                <a:cs typeface="Arial" pitchFamily="34" charset="0"/>
              </a:rPr>
              <a:t>Tax Year</a:t>
            </a:r>
          </a:p>
          <a:p>
            <a:pPr>
              <a:spcBef>
                <a:spcPts val="600"/>
              </a:spcBef>
              <a:spcAft>
                <a:spcPts val="600"/>
              </a:spcAft>
            </a:pPr>
            <a:r>
              <a:rPr lang="en-US" sz="2400" dirty="0">
                <a:solidFill>
                  <a:schemeClr val="bg1"/>
                </a:solidFill>
                <a:cs typeface="Arial" pitchFamily="34" charset="0"/>
              </a:rPr>
              <a:t>Legal name. (ASHRAE Chapter Chartered Name)</a:t>
            </a:r>
          </a:p>
          <a:p>
            <a:pPr>
              <a:spcBef>
                <a:spcPts val="600"/>
              </a:spcBef>
              <a:spcAft>
                <a:spcPts val="600"/>
              </a:spcAft>
            </a:pPr>
            <a:r>
              <a:rPr lang="en-US" sz="2400" dirty="0">
                <a:solidFill>
                  <a:schemeClr val="bg1"/>
                </a:solidFill>
                <a:cs typeface="Arial" pitchFamily="34" charset="0"/>
              </a:rPr>
              <a:t>Alternative name organization uses.</a:t>
            </a:r>
          </a:p>
          <a:p>
            <a:pPr>
              <a:spcBef>
                <a:spcPts val="600"/>
              </a:spcBef>
              <a:spcAft>
                <a:spcPts val="600"/>
              </a:spcAft>
            </a:pPr>
            <a:r>
              <a:rPr lang="en-US" sz="2400" dirty="0">
                <a:solidFill>
                  <a:schemeClr val="bg1"/>
                </a:solidFill>
                <a:cs typeface="Arial" pitchFamily="34" charset="0"/>
              </a:rPr>
              <a:t>Mailing address.</a:t>
            </a:r>
          </a:p>
          <a:p>
            <a:pPr>
              <a:spcBef>
                <a:spcPts val="600"/>
              </a:spcBef>
              <a:spcAft>
                <a:spcPts val="600"/>
              </a:spcAft>
            </a:pPr>
            <a:r>
              <a:rPr lang="en-US" sz="2400" dirty="0">
                <a:solidFill>
                  <a:schemeClr val="bg1"/>
                </a:solidFill>
                <a:cs typeface="Arial" pitchFamily="34" charset="0"/>
              </a:rPr>
              <a:t>Name and address of principal officer for year in question.           </a:t>
            </a:r>
            <a:br>
              <a:rPr lang="en-US" sz="2400" dirty="0">
                <a:solidFill>
                  <a:schemeClr val="bg1"/>
                </a:solidFill>
                <a:cs typeface="Arial" pitchFamily="34" charset="0"/>
              </a:rPr>
            </a:br>
            <a:r>
              <a:rPr lang="en-US" sz="2400" dirty="0">
                <a:solidFill>
                  <a:schemeClr val="bg1"/>
                </a:solidFill>
                <a:cs typeface="Arial" pitchFamily="34" charset="0"/>
              </a:rPr>
              <a:t>(Usually the Chapter President)</a:t>
            </a:r>
          </a:p>
          <a:p>
            <a:pPr>
              <a:spcBef>
                <a:spcPts val="600"/>
              </a:spcBef>
              <a:spcAft>
                <a:spcPts val="600"/>
              </a:spcAft>
            </a:pPr>
            <a:r>
              <a:rPr lang="en-US" sz="2400" dirty="0">
                <a:solidFill>
                  <a:schemeClr val="bg1"/>
                </a:solidFill>
                <a:cs typeface="Arial" pitchFamily="34" charset="0"/>
              </a:rPr>
              <a:t>Confirmation of annual gross receipts.</a:t>
            </a:r>
          </a:p>
          <a:p>
            <a:pPr>
              <a:defRPr/>
            </a:pPr>
            <a:endParaRPr lang="en-US" dirty="0">
              <a:latin typeface="Arial" pitchFamily="34" charset="0"/>
              <a:cs typeface="Arial" pitchFamily="34" charset="0"/>
            </a:endParaRPr>
          </a:p>
          <a:p>
            <a:pPr>
              <a:defRPr/>
            </a:pPr>
            <a:endParaRPr lang="en-US" dirty="0">
              <a:latin typeface="Arial" pitchFamily="34" charset="0"/>
              <a:cs typeface="Arial" pitchFamily="34" charset="0"/>
            </a:endParaRPr>
          </a:p>
          <a:p>
            <a:endParaRPr lang="en-US" dirty="0"/>
          </a:p>
        </p:txBody>
      </p:sp>
      <p:pic>
        <p:nvPicPr>
          <p:cNvPr id="3" name="Picture 2">
            <a:extLst>
              <a:ext uri="{FF2B5EF4-FFF2-40B4-BE49-F238E27FC236}">
                <a16:creationId xmlns:a16="http://schemas.microsoft.com/office/drawing/2014/main" id="{7ACBB392-EB28-8F1B-61FF-4A8C1852166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240017" y="5913110"/>
            <a:ext cx="2781300" cy="695325"/>
          </a:xfrm>
          <a:prstGeom prst="rect">
            <a:avLst/>
          </a:prstGeom>
        </p:spPr>
      </p:pic>
      <p:sp>
        <p:nvSpPr>
          <p:cNvPr id="4" name="Google Shape;92;p1">
            <a:extLst>
              <a:ext uri="{FF2B5EF4-FFF2-40B4-BE49-F238E27FC236}">
                <a16:creationId xmlns:a16="http://schemas.microsoft.com/office/drawing/2014/main" id="{02B379AD-FB48-9326-FDB9-E52824F99321}"/>
              </a:ext>
            </a:extLst>
          </p:cNvPr>
          <p:cNvSpPr/>
          <p:nvPr/>
        </p:nvSpPr>
        <p:spPr>
          <a:xfrm rot="10800000" flipV="1">
            <a:off x="-1" y="6774507"/>
            <a:ext cx="12192000" cy="9848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87;p1">
            <a:extLst>
              <a:ext uri="{FF2B5EF4-FFF2-40B4-BE49-F238E27FC236}">
                <a16:creationId xmlns:a16="http://schemas.microsoft.com/office/drawing/2014/main" id="{B3A25734-2402-0E84-76CE-07D8ACDA1850}"/>
              </a:ext>
            </a:extLst>
          </p:cNvPr>
          <p:cNvPicPr preferRelativeResize="0"/>
          <p:nvPr/>
        </p:nvPicPr>
        <p:blipFill>
          <a:blip r:embed="rId6">
            <a:alphaModFix/>
          </a:blip>
          <a:stretch>
            <a:fillRect/>
          </a:stretch>
        </p:blipFill>
        <p:spPr>
          <a:xfrm>
            <a:off x="159932" y="6029164"/>
            <a:ext cx="690069" cy="690069"/>
          </a:xfrm>
          <a:prstGeom prst="rect">
            <a:avLst/>
          </a:prstGeom>
          <a:noFill/>
          <a:ln>
            <a:noFill/>
          </a:ln>
        </p:spPr>
      </p:pic>
    </p:spTree>
    <p:extLst>
      <p:ext uri="{BB962C8B-B14F-4D97-AF65-F5344CB8AC3E}">
        <p14:creationId xmlns:p14="http://schemas.microsoft.com/office/powerpoint/2010/main" val="4112557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4FA78DD-B873-1E01-6FDF-03A401EE93AD}"/>
              </a:ext>
            </a:extLst>
          </p:cNvPr>
          <p:cNvSpPr/>
          <p:nvPr/>
        </p:nvSpPr>
        <p:spPr>
          <a:xfrm>
            <a:off x="-2461188" y="280646"/>
            <a:ext cx="7788871" cy="835570"/>
          </a:xfrm>
          <a:prstGeom prst="roundRect">
            <a:avLst>
              <a:gd name="adj" fmla="val 50000"/>
            </a:avLst>
          </a:prstGeom>
          <a:solidFill>
            <a:srgbClr val="00B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0AE78C25-532F-DE69-3119-CA82BA2543D2}"/>
              </a:ext>
            </a:extLst>
          </p:cNvPr>
          <p:cNvSpPr/>
          <p:nvPr/>
        </p:nvSpPr>
        <p:spPr>
          <a:xfrm>
            <a:off x="4434392"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AD52EE-9498-EB51-A1BC-30662597F20D}"/>
              </a:ext>
            </a:extLst>
          </p:cNvPr>
          <p:cNvSpPr txBox="1"/>
          <p:nvPr/>
        </p:nvSpPr>
        <p:spPr>
          <a:xfrm>
            <a:off x="219279" y="467598"/>
            <a:ext cx="4587497" cy="461665"/>
          </a:xfrm>
          <a:prstGeom prst="rect">
            <a:avLst/>
          </a:prstGeom>
          <a:noFill/>
        </p:spPr>
        <p:txBody>
          <a:bodyPr wrap="square">
            <a:spAutoFit/>
          </a:bodyPr>
          <a:lstStyle/>
          <a:p>
            <a:r>
              <a:rPr lang="en-US" sz="2400" b="1" dirty="0">
                <a:solidFill>
                  <a:schemeClr val="bg1"/>
                </a:solidFill>
                <a:cs typeface="Arial" pitchFamily="34" charset="0"/>
              </a:rPr>
              <a:t>State Taxes &amp; Non-Profit Filings</a:t>
            </a:r>
            <a:endParaRPr lang="en-US" sz="2400" dirty="0"/>
          </a:p>
        </p:txBody>
      </p:sp>
      <p:pic>
        <p:nvPicPr>
          <p:cNvPr id="11" name="Graphic 10" descr="Single gear with solid fill">
            <a:extLst>
              <a:ext uri="{FF2B5EF4-FFF2-40B4-BE49-F238E27FC236}">
                <a16:creationId xmlns:a16="http://schemas.microsoft.com/office/drawing/2014/main" id="{602471CD-E42B-6C26-FCF1-2C429D9A12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41237" y="488119"/>
            <a:ext cx="420624" cy="420624"/>
          </a:xfrm>
          <a:prstGeom prst="rect">
            <a:avLst/>
          </a:prstGeom>
        </p:spPr>
      </p:pic>
      <p:sp>
        <p:nvSpPr>
          <p:cNvPr id="2" name="Google Shape;375;g145dbaaffba_1_154">
            <a:extLst>
              <a:ext uri="{FF2B5EF4-FFF2-40B4-BE49-F238E27FC236}">
                <a16:creationId xmlns:a16="http://schemas.microsoft.com/office/drawing/2014/main" id="{1A2CB0D8-DFBC-2A27-6AF9-8BC87B7FC6FF}"/>
              </a:ext>
            </a:extLst>
          </p:cNvPr>
          <p:cNvSpPr/>
          <p:nvPr/>
        </p:nvSpPr>
        <p:spPr>
          <a:xfrm>
            <a:off x="4209558" y="1488142"/>
            <a:ext cx="3806803" cy="845061"/>
          </a:xfrm>
          <a:prstGeom prst="roundRect">
            <a:avLst>
              <a:gd name="adj" fmla="val 16667"/>
            </a:avLst>
          </a:prstGeom>
          <a:solidFill>
            <a:srgbClr val="00B8B9"/>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76;g145dbaaffba_1_154">
            <a:extLst>
              <a:ext uri="{FF2B5EF4-FFF2-40B4-BE49-F238E27FC236}">
                <a16:creationId xmlns:a16="http://schemas.microsoft.com/office/drawing/2014/main" id="{59E3AD3F-C274-202A-71B2-E662E91EA374}"/>
              </a:ext>
            </a:extLst>
          </p:cNvPr>
          <p:cNvSpPr/>
          <p:nvPr/>
        </p:nvSpPr>
        <p:spPr>
          <a:xfrm>
            <a:off x="8190876" y="1488142"/>
            <a:ext cx="3806803" cy="845061"/>
          </a:xfrm>
          <a:prstGeom prst="roundRect">
            <a:avLst>
              <a:gd name="adj" fmla="val 16667"/>
            </a:avLst>
          </a:prstGeom>
          <a:solidFill>
            <a:srgbClr val="0692DD"/>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7;g145dbaaffba_1_154">
            <a:extLst>
              <a:ext uri="{FF2B5EF4-FFF2-40B4-BE49-F238E27FC236}">
                <a16:creationId xmlns:a16="http://schemas.microsoft.com/office/drawing/2014/main" id="{BA7C8CA9-BC46-29B2-E65E-23D7B67235E3}"/>
              </a:ext>
            </a:extLst>
          </p:cNvPr>
          <p:cNvSpPr/>
          <p:nvPr/>
        </p:nvSpPr>
        <p:spPr>
          <a:xfrm>
            <a:off x="228045" y="1488142"/>
            <a:ext cx="3806803" cy="845061"/>
          </a:xfrm>
          <a:prstGeom prst="roundRect">
            <a:avLst>
              <a:gd name="adj" fmla="val 16667"/>
            </a:avLst>
          </a:prstGeom>
          <a:solidFill>
            <a:srgbClr val="00BF88"/>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964A161F-7B52-26D4-9F8B-5677D5E442A2}"/>
              </a:ext>
            </a:extLst>
          </p:cNvPr>
          <p:cNvSpPr txBox="1"/>
          <p:nvPr/>
        </p:nvSpPr>
        <p:spPr>
          <a:xfrm>
            <a:off x="228044" y="1651226"/>
            <a:ext cx="3806803" cy="369332"/>
          </a:xfrm>
          <a:prstGeom prst="rect">
            <a:avLst/>
          </a:prstGeom>
          <a:noFill/>
        </p:spPr>
        <p:txBody>
          <a:bodyPr wrap="square">
            <a:spAutoFit/>
          </a:bodyPr>
          <a:lstStyle/>
          <a:p>
            <a:pPr algn="ctr"/>
            <a:r>
              <a:rPr lang="en-US" sz="1800" b="1" dirty="0">
                <a:solidFill>
                  <a:schemeClr val="bg1"/>
                </a:solidFill>
                <a:latin typeface="Arial" panose="020B0604020202020204" pitchFamily="34" charset="0"/>
                <a:ea typeface="Calibri" panose="020F0502020204030204" pitchFamily="34" charset="0"/>
                <a:cs typeface="Arial" panose="020B0604020202020204" pitchFamily="34" charset="0"/>
              </a:rPr>
              <a:t>California</a:t>
            </a:r>
            <a:endParaRPr lang="en-US" sz="18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AB2DF59D-04A7-BB83-4D5C-B77EBCD53662}"/>
              </a:ext>
            </a:extLst>
          </p:cNvPr>
          <p:cNvSpPr txBox="1"/>
          <p:nvPr/>
        </p:nvSpPr>
        <p:spPr>
          <a:xfrm>
            <a:off x="4192598" y="1639604"/>
            <a:ext cx="3806803" cy="369332"/>
          </a:xfrm>
          <a:prstGeom prst="rect">
            <a:avLst/>
          </a:prstGeom>
          <a:noFill/>
        </p:spPr>
        <p:txBody>
          <a:bodyPr wrap="square">
            <a:spAutoFit/>
          </a:bodyPr>
          <a:lstStyle/>
          <a:p>
            <a:pPr algn="ctr">
              <a:buFont typeface="Wingdings" pitchFamily="2" charset="2"/>
              <a:buNone/>
              <a:defRPr/>
            </a:pPr>
            <a:r>
              <a:rPr lang="en-US" sz="1800" b="1" dirty="0">
                <a:solidFill>
                  <a:schemeClr val="bg1"/>
                </a:solidFill>
                <a:latin typeface="Arial" panose="020B0604020202020204" pitchFamily="34" charset="0"/>
                <a:cs typeface="Arial" panose="020B0604020202020204" pitchFamily="34" charset="0"/>
              </a:rPr>
              <a:t>Hawaii</a:t>
            </a:r>
          </a:p>
        </p:txBody>
      </p:sp>
      <p:sp>
        <p:nvSpPr>
          <p:cNvPr id="13" name="TextBox 12">
            <a:extLst>
              <a:ext uri="{FF2B5EF4-FFF2-40B4-BE49-F238E27FC236}">
                <a16:creationId xmlns:a16="http://schemas.microsoft.com/office/drawing/2014/main" id="{42E44DDD-ACB6-7403-0E1F-62172DE5CBFE}"/>
              </a:ext>
            </a:extLst>
          </p:cNvPr>
          <p:cNvSpPr txBox="1"/>
          <p:nvPr/>
        </p:nvSpPr>
        <p:spPr>
          <a:xfrm>
            <a:off x="8174111" y="1651226"/>
            <a:ext cx="3874552" cy="369332"/>
          </a:xfrm>
          <a:prstGeom prst="rect">
            <a:avLst/>
          </a:prstGeom>
          <a:noFill/>
        </p:spPr>
        <p:txBody>
          <a:bodyPr wrap="square">
            <a:spAutoFit/>
          </a:bodyPr>
          <a:lstStyle/>
          <a:p>
            <a:pPr algn="ctr">
              <a:defRPr/>
            </a:pPr>
            <a:r>
              <a:rPr lang="en-US" sz="1800" b="1" dirty="0">
                <a:solidFill>
                  <a:schemeClr val="bg1"/>
                </a:solidFill>
                <a:latin typeface="Arial" panose="020B0604020202020204" pitchFamily="34" charset="0"/>
                <a:cs typeface="Arial" panose="020B0604020202020204" pitchFamily="34" charset="0"/>
              </a:rPr>
              <a:t>Nevada</a:t>
            </a:r>
          </a:p>
        </p:txBody>
      </p:sp>
      <p:sp>
        <p:nvSpPr>
          <p:cNvPr id="15" name="Google Shape;377;g145dbaaffba_1_154">
            <a:extLst>
              <a:ext uri="{FF2B5EF4-FFF2-40B4-BE49-F238E27FC236}">
                <a16:creationId xmlns:a16="http://schemas.microsoft.com/office/drawing/2014/main" id="{C7544BFE-DAE1-15CC-4430-199F22E605BF}"/>
              </a:ext>
            </a:extLst>
          </p:cNvPr>
          <p:cNvSpPr/>
          <p:nvPr/>
        </p:nvSpPr>
        <p:spPr>
          <a:xfrm>
            <a:off x="228044" y="2183643"/>
            <a:ext cx="3806803" cy="3581326"/>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7;g145dbaaffba_1_154">
            <a:extLst>
              <a:ext uri="{FF2B5EF4-FFF2-40B4-BE49-F238E27FC236}">
                <a16:creationId xmlns:a16="http://schemas.microsoft.com/office/drawing/2014/main" id="{4B20EF5B-659A-FE7E-54D6-595ECF8B8B52}"/>
              </a:ext>
            </a:extLst>
          </p:cNvPr>
          <p:cNvSpPr/>
          <p:nvPr/>
        </p:nvSpPr>
        <p:spPr>
          <a:xfrm>
            <a:off x="4209168" y="2160397"/>
            <a:ext cx="3806803" cy="3581326"/>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7;g145dbaaffba_1_154">
            <a:extLst>
              <a:ext uri="{FF2B5EF4-FFF2-40B4-BE49-F238E27FC236}">
                <a16:creationId xmlns:a16="http://schemas.microsoft.com/office/drawing/2014/main" id="{9613E33C-20A3-0259-AB5C-EBC09A8131A8}"/>
              </a:ext>
            </a:extLst>
          </p:cNvPr>
          <p:cNvSpPr/>
          <p:nvPr/>
        </p:nvSpPr>
        <p:spPr>
          <a:xfrm>
            <a:off x="8190291" y="2159058"/>
            <a:ext cx="3806803" cy="3581326"/>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E4DDD49E-FA88-5C95-DA19-AA77E86AE74D}"/>
              </a:ext>
            </a:extLst>
          </p:cNvPr>
          <p:cNvSpPr txBox="1"/>
          <p:nvPr/>
        </p:nvSpPr>
        <p:spPr>
          <a:xfrm>
            <a:off x="332138" y="2273610"/>
            <a:ext cx="3493586" cy="3293209"/>
          </a:xfrm>
          <a:prstGeom prst="rect">
            <a:avLst/>
          </a:prstGeom>
          <a:noFill/>
        </p:spPr>
        <p:txBody>
          <a:bodyPr wrap="square">
            <a:spAutoFit/>
          </a:bodyPr>
          <a:lstStyle/>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State Taxes – Forms 199 or 199N (e-Postcard), 109</a:t>
            </a:r>
          </a:p>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California Attorney General – Form RRF-1 with copy of Federal Tax Return and fee</a:t>
            </a:r>
          </a:p>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California Secretary of State – Form SI-100 (e-file) and fee</a:t>
            </a:r>
          </a:p>
          <a:p>
            <a:pPr marL="742950" lvl="1"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Appears to only be if changes have occurred since previous filing *Need to confirm*</a:t>
            </a:r>
          </a:p>
          <a:p>
            <a:pPr marL="742950" lvl="1"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Change would include change of Board</a:t>
            </a:r>
          </a:p>
        </p:txBody>
      </p:sp>
      <p:sp>
        <p:nvSpPr>
          <p:cNvPr id="24" name="TextBox 23">
            <a:extLst>
              <a:ext uri="{FF2B5EF4-FFF2-40B4-BE49-F238E27FC236}">
                <a16:creationId xmlns:a16="http://schemas.microsoft.com/office/drawing/2014/main" id="{5521AC2E-52D8-0E2E-0B9D-4CCD9553CEFF}"/>
              </a:ext>
            </a:extLst>
          </p:cNvPr>
          <p:cNvSpPr txBox="1"/>
          <p:nvPr/>
        </p:nvSpPr>
        <p:spPr>
          <a:xfrm>
            <a:off x="4317541" y="2273610"/>
            <a:ext cx="3698528" cy="2800767"/>
          </a:xfrm>
          <a:prstGeom prst="rect">
            <a:avLst/>
          </a:prstGeom>
          <a:noFill/>
        </p:spPr>
        <p:txBody>
          <a:bodyPr wrap="square">
            <a:spAutoFit/>
          </a:bodyPr>
          <a:lstStyle/>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Hawaii Dept. of Taxation (State Taxes)</a:t>
            </a:r>
          </a:p>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Hawaii Dept. of Commerce and Consumer Affairs – Annual Report and fee ($5)</a:t>
            </a:r>
          </a:p>
          <a:p>
            <a:pPr marL="742950" lvl="1"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Due by the end of the quarter in which the organization was originally registered</a:t>
            </a:r>
          </a:p>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Hawaii Attorney General – Hawaii Charity Annual Transmittal Form &amp; copy of Federal Tax Return +fee</a:t>
            </a:r>
          </a:p>
        </p:txBody>
      </p:sp>
      <p:sp>
        <p:nvSpPr>
          <p:cNvPr id="25" name="TextBox 24">
            <a:extLst>
              <a:ext uri="{FF2B5EF4-FFF2-40B4-BE49-F238E27FC236}">
                <a16:creationId xmlns:a16="http://schemas.microsoft.com/office/drawing/2014/main" id="{40F97816-1D86-5914-34A1-A8558AC161BD}"/>
              </a:ext>
            </a:extLst>
          </p:cNvPr>
          <p:cNvSpPr txBox="1"/>
          <p:nvPr/>
        </p:nvSpPr>
        <p:spPr>
          <a:xfrm>
            <a:off x="8305868" y="2273610"/>
            <a:ext cx="3562819" cy="1077218"/>
          </a:xfrm>
          <a:prstGeom prst="rect">
            <a:avLst/>
          </a:prstGeom>
          <a:noFill/>
        </p:spPr>
        <p:txBody>
          <a:bodyPr wrap="square">
            <a:spAutoFit/>
          </a:bodyPr>
          <a:lstStyle/>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Nevada Secretary of State: Charitable Solicitation Registration Statement &amp; Annual List of Officers </a:t>
            </a:r>
          </a:p>
        </p:txBody>
      </p:sp>
      <p:sp>
        <p:nvSpPr>
          <p:cNvPr id="12" name="TextBox 11">
            <a:extLst>
              <a:ext uri="{FF2B5EF4-FFF2-40B4-BE49-F238E27FC236}">
                <a16:creationId xmlns:a16="http://schemas.microsoft.com/office/drawing/2014/main" id="{390B6D44-4B8C-0A0A-6BE1-259DD204D127}"/>
              </a:ext>
            </a:extLst>
          </p:cNvPr>
          <p:cNvSpPr txBox="1"/>
          <p:nvPr/>
        </p:nvSpPr>
        <p:spPr>
          <a:xfrm>
            <a:off x="1163779" y="5928054"/>
            <a:ext cx="10991273" cy="646331"/>
          </a:xfrm>
          <a:prstGeom prst="rect">
            <a:avLst/>
          </a:prstGeom>
          <a:noFill/>
        </p:spPr>
        <p:txBody>
          <a:bodyPr wrap="square">
            <a:spAutoFit/>
          </a:bodyPr>
          <a:lstStyle/>
          <a:p>
            <a:pPr lvl="1">
              <a:buFont typeface="Courier New" panose="02070309020205020404" pitchFamily="49" charset="0"/>
              <a:buChar char="o"/>
            </a:pPr>
            <a:r>
              <a:rPr lang="en-US" sz="1800" dirty="0">
                <a:solidFill>
                  <a:schemeClr val="bg1"/>
                </a:solidFill>
              </a:rPr>
              <a:t>   Work with URS Compliance for registration – society pats for fee in states in which a chapter has 3 or more AAM’s. Chapter responsible to pay for state fees and penalties/fines for current or past years.</a:t>
            </a:r>
          </a:p>
        </p:txBody>
      </p:sp>
      <p:pic>
        <p:nvPicPr>
          <p:cNvPr id="14" name="Google Shape;87;p1">
            <a:extLst>
              <a:ext uri="{FF2B5EF4-FFF2-40B4-BE49-F238E27FC236}">
                <a16:creationId xmlns:a16="http://schemas.microsoft.com/office/drawing/2014/main" id="{BDE44F48-071A-FA8C-925E-09405703437F}"/>
              </a:ext>
            </a:extLst>
          </p:cNvPr>
          <p:cNvPicPr preferRelativeResize="0"/>
          <p:nvPr/>
        </p:nvPicPr>
        <p:blipFill>
          <a:blip r:embed="rId4">
            <a:alphaModFix/>
          </a:blip>
          <a:stretch>
            <a:fillRect/>
          </a:stretch>
        </p:blipFill>
        <p:spPr>
          <a:xfrm>
            <a:off x="172994" y="6069447"/>
            <a:ext cx="690069" cy="690069"/>
          </a:xfrm>
          <a:prstGeom prst="rect">
            <a:avLst/>
          </a:prstGeom>
          <a:noFill/>
          <a:ln>
            <a:noFill/>
          </a:ln>
        </p:spPr>
      </p:pic>
    </p:spTree>
    <p:extLst>
      <p:ext uri="{BB962C8B-B14F-4D97-AF65-F5344CB8AC3E}">
        <p14:creationId xmlns:p14="http://schemas.microsoft.com/office/powerpoint/2010/main" val="11128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DB75BA0-FDB3-3B2D-9490-22459C93024F}"/>
              </a:ext>
            </a:extLst>
          </p:cNvPr>
          <p:cNvSpPr/>
          <p:nvPr/>
        </p:nvSpPr>
        <p:spPr>
          <a:xfrm>
            <a:off x="-4364935" y="280646"/>
            <a:ext cx="7788871" cy="835570"/>
          </a:xfrm>
          <a:prstGeom prst="roundRect">
            <a:avLst>
              <a:gd name="adj" fmla="val 50000"/>
            </a:avLst>
          </a:prstGeom>
          <a:solidFill>
            <a:srgbClr val="00B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4D2E0D8D-9168-2755-BAE2-F007A21A4E4D}"/>
              </a:ext>
            </a:extLst>
          </p:cNvPr>
          <p:cNvSpPr/>
          <p:nvPr/>
        </p:nvSpPr>
        <p:spPr>
          <a:xfrm>
            <a:off x="2530645"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8A7EBC8-FAFD-A924-A280-650DEDEE2C60}"/>
              </a:ext>
            </a:extLst>
          </p:cNvPr>
          <p:cNvSpPr txBox="1"/>
          <p:nvPr/>
        </p:nvSpPr>
        <p:spPr>
          <a:xfrm>
            <a:off x="225038" y="467598"/>
            <a:ext cx="2359029" cy="461665"/>
          </a:xfrm>
          <a:prstGeom prst="rect">
            <a:avLst/>
          </a:prstGeom>
          <a:noFill/>
        </p:spPr>
        <p:txBody>
          <a:bodyPr wrap="square">
            <a:spAutoFit/>
          </a:bodyPr>
          <a:lstStyle/>
          <a:p>
            <a:r>
              <a:rPr lang="en-US" sz="2400" b="1" dirty="0">
                <a:solidFill>
                  <a:schemeClr val="bg1"/>
                </a:solidFill>
                <a:cs typeface="Arial" pitchFamily="34" charset="0"/>
              </a:rPr>
              <a:t>Important Dates</a:t>
            </a:r>
            <a:endParaRPr lang="en-US" sz="2400" dirty="0"/>
          </a:p>
        </p:txBody>
      </p:sp>
      <p:sp>
        <p:nvSpPr>
          <p:cNvPr id="10" name="Rounded Rectangle 9">
            <a:extLst>
              <a:ext uri="{FF2B5EF4-FFF2-40B4-BE49-F238E27FC236}">
                <a16:creationId xmlns:a16="http://schemas.microsoft.com/office/drawing/2014/main" id="{0EC1C3DD-D899-F86A-BF67-183E5BCEF2A1}"/>
              </a:ext>
            </a:extLst>
          </p:cNvPr>
          <p:cNvSpPr/>
          <p:nvPr/>
        </p:nvSpPr>
        <p:spPr>
          <a:xfrm>
            <a:off x="1382941" y="1790370"/>
            <a:ext cx="2057402" cy="599607"/>
          </a:xfrm>
          <a:prstGeom prst="roundRect">
            <a:avLst>
              <a:gd name="adj" fmla="val 50000"/>
            </a:avLst>
          </a:prstGeom>
          <a:solidFill>
            <a:srgbClr val="0E92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Jan 30, 2025</a:t>
            </a:r>
          </a:p>
        </p:txBody>
      </p:sp>
      <p:pic>
        <p:nvPicPr>
          <p:cNvPr id="8" name="Graphic 7" descr="Single gear with solid fill">
            <a:extLst>
              <a:ext uri="{FF2B5EF4-FFF2-40B4-BE49-F238E27FC236}">
                <a16:creationId xmlns:a16="http://schemas.microsoft.com/office/drawing/2014/main" id="{8A5805B4-1376-054A-1418-5AF14C9799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7490" y="488119"/>
            <a:ext cx="420624" cy="420624"/>
          </a:xfrm>
          <a:prstGeom prst="rect">
            <a:avLst/>
          </a:prstGeom>
        </p:spPr>
      </p:pic>
      <p:sp>
        <p:nvSpPr>
          <p:cNvPr id="17" name="Rounded Rectangle 16">
            <a:extLst>
              <a:ext uri="{FF2B5EF4-FFF2-40B4-BE49-F238E27FC236}">
                <a16:creationId xmlns:a16="http://schemas.microsoft.com/office/drawing/2014/main" id="{3378F51A-6B85-4B0F-9371-B643410A0F1D}"/>
              </a:ext>
            </a:extLst>
          </p:cNvPr>
          <p:cNvSpPr/>
          <p:nvPr/>
        </p:nvSpPr>
        <p:spPr>
          <a:xfrm>
            <a:off x="1402455" y="3474750"/>
            <a:ext cx="2057402" cy="599607"/>
          </a:xfrm>
          <a:prstGeom prst="roundRect">
            <a:avLst>
              <a:gd name="adj" fmla="val 50000"/>
            </a:avLst>
          </a:prstGeom>
          <a:solidFill>
            <a:srgbClr val="00B2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Jan 31, 2025</a:t>
            </a:r>
          </a:p>
        </p:txBody>
      </p:sp>
      <p:sp>
        <p:nvSpPr>
          <p:cNvPr id="13" name="TextBox 12">
            <a:extLst>
              <a:ext uri="{FF2B5EF4-FFF2-40B4-BE49-F238E27FC236}">
                <a16:creationId xmlns:a16="http://schemas.microsoft.com/office/drawing/2014/main" id="{701CAEBA-B596-3A92-41AB-5B4B0ACDA0BC}"/>
              </a:ext>
            </a:extLst>
          </p:cNvPr>
          <p:cNvSpPr txBox="1"/>
          <p:nvPr/>
        </p:nvSpPr>
        <p:spPr>
          <a:xfrm>
            <a:off x="3558846" y="1767007"/>
            <a:ext cx="6420314" cy="1661993"/>
          </a:xfrm>
          <a:prstGeom prst="rect">
            <a:avLst/>
          </a:prstGeom>
          <a:noFill/>
        </p:spPr>
        <p:txBody>
          <a:bodyPr wrap="square">
            <a:spAutoFit/>
          </a:bodyPr>
          <a:lstStyle/>
          <a:p>
            <a:r>
              <a:rPr lang="en-US" sz="1800" dirty="0">
                <a:solidFill>
                  <a:schemeClr val="bg1"/>
                </a:solidFill>
              </a:rPr>
              <a:t>Deadline for paying regional dues. Please send check, made out to "ASHRAE Region X" to Jacob </a:t>
            </a:r>
            <a:r>
              <a:rPr lang="en-US" sz="1800" dirty="0" err="1">
                <a:solidFill>
                  <a:schemeClr val="bg1"/>
                </a:solidFill>
              </a:rPr>
              <a:t>Brausch</a:t>
            </a:r>
            <a:r>
              <a:rPr lang="en-US" sz="1800" dirty="0">
                <a:solidFill>
                  <a:schemeClr val="bg1"/>
                </a:solidFill>
              </a:rPr>
              <a:t> at the address listed here: </a:t>
            </a:r>
          </a:p>
          <a:p>
            <a:endParaRPr lang="en-US" sz="800" dirty="0">
              <a:solidFill>
                <a:schemeClr val="bg1"/>
              </a:solidFill>
            </a:endParaRPr>
          </a:p>
          <a:p>
            <a:pPr marL="0" lvl="0" indent="0" algn="ctr">
              <a:buNone/>
            </a:pPr>
            <a:r>
              <a:rPr lang="en-US" sz="1800" b="1" dirty="0">
                <a:solidFill>
                  <a:schemeClr val="bg1"/>
                </a:solidFill>
              </a:rPr>
              <a:t>3261 Sunny Gate Lane</a:t>
            </a:r>
          </a:p>
          <a:p>
            <a:pPr marL="0" indent="0" algn="ctr">
              <a:buNone/>
            </a:pPr>
            <a:r>
              <a:rPr lang="en-US" sz="1800" b="1" dirty="0">
                <a:solidFill>
                  <a:schemeClr val="bg1"/>
                </a:solidFill>
              </a:rPr>
              <a:t>Attn: Jacob </a:t>
            </a:r>
            <a:r>
              <a:rPr lang="en-US" sz="1800" b="1" dirty="0" err="1">
                <a:solidFill>
                  <a:schemeClr val="bg1"/>
                </a:solidFill>
              </a:rPr>
              <a:t>Brausch</a:t>
            </a:r>
            <a:r>
              <a:rPr lang="en-US" sz="1800" b="1" dirty="0">
                <a:solidFill>
                  <a:schemeClr val="bg1"/>
                </a:solidFill>
              </a:rPr>
              <a:t>/ASHRAE Region X</a:t>
            </a:r>
          </a:p>
          <a:p>
            <a:pPr marL="0" lvl="0" indent="0" algn="ctr">
              <a:buNone/>
            </a:pPr>
            <a:r>
              <a:rPr lang="en-US" sz="1800" b="1" dirty="0">
                <a:solidFill>
                  <a:schemeClr val="bg1"/>
                </a:solidFill>
              </a:rPr>
              <a:t>Folsom, CA 95630</a:t>
            </a:r>
          </a:p>
        </p:txBody>
      </p:sp>
      <p:sp>
        <p:nvSpPr>
          <p:cNvPr id="19" name="Rounded Rectangle 18">
            <a:extLst>
              <a:ext uri="{FF2B5EF4-FFF2-40B4-BE49-F238E27FC236}">
                <a16:creationId xmlns:a16="http://schemas.microsoft.com/office/drawing/2014/main" id="{E448C44C-C09C-9231-238D-C5EB4D5E763B}"/>
              </a:ext>
            </a:extLst>
          </p:cNvPr>
          <p:cNvSpPr/>
          <p:nvPr/>
        </p:nvSpPr>
        <p:spPr>
          <a:xfrm>
            <a:off x="1382941" y="4200831"/>
            <a:ext cx="2057402" cy="599607"/>
          </a:xfrm>
          <a:prstGeom prst="roundRect">
            <a:avLst>
              <a:gd name="adj" fmla="val 50000"/>
            </a:avLst>
          </a:prstGeom>
          <a:solidFill>
            <a:srgbClr val="00B8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Spring 2025</a:t>
            </a:r>
          </a:p>
        </p:txBody>
      </p:sp>
      <p:sp>
        <p:nvSpPr>
          <p:cNvPr id="18" name="TextBox 17">
            <a:extLst>
              <a:ext uri="{FF2B5EF4-FFF2-40B4-BE49-F238E27FC236}">
                <a16:creationId xmlns:a16="http://schemas.microsoft.com/office/drawing/2014/main" id="{5E2D3C4D-521B-959D-DE84-9784269DF6BF}"/>
              </a:ext>
            </a:extLst>
          </p:cNvPr>
          <p:cNvSpPr txBox="1"/>
          <p:nvPr/>
        </p:nvSpPr>
        <p:spPr>
          <a:xfrm>
            <a:off x="3558846" y="3451387"/>
            <a:ext cx="6420314" cy="646331"/>
          </a:xfrm>
          <a:prstGeom prst="rect">
            <a:avLst/>
          </a:prstGeom>
          <a:noFill/>
        </p:spPr>
        <p:txBody>
          <a:bodyPr wrap="square">
            <a:spAutoFit/>
          </a:bodyPr>
          <a:lstStyle/>
          <a:p>
            <a:r>
              <a:rPr lang="en-US" sz="1800" dirty="0">
                <a:solidFill>
                  <a:schemeClr val="bg1"/>
                </a:solidFill>
              </a:rPr>
              <a:t>Form 1099-MISC (to anyone whom you have paid &gt;$600 for services, prizes (not scholarships).</a:t>
            </a:r>
            <a:endParaRPr lang="en-US" dirty="0"/>
          </a:p>
        </p:txBody>
      </p:sp>
      <p:sp>
        <p:nvSpPr>
          <p:cNvPr id="22" name="Rounded Rectangle 21">
            <a:extLst>
              <a:ext uri="{FF2B5EF4-FFF2-40B4-BE49-F238E27FC236}">
                <a16:creationId xmlns:a16="http://schemas.microsoft.com/office/drawing/2014/main" id="{9B9FFCC4-4401-3451-28AD-6ABF84BE9D4F}"/>
              </a:ext>
            </a:extLst>
          </p:cNvPr>
          <p:cNvSpPr/>
          <p:nvPr/>
        </p:nvSpPr>
        <p:spPr>
          <a:xfrm>
            <a:off x="1382941" y="4926009"/>
            <a:ext cx="2057402" cy="599607"/>
          </a:xfrm>
          <a:prstGeom prst="roundRect">
            <a:avLst>
              <a:gd name="adj" fmla="val 50000"/>
            </a:avLst>
          </a:prstGeom>
          <a:solidFill>
            <a:srgbClr val="00B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April 2025</a:t>
            </a:r>
          </a:p>
        </p:txBody>
      </p:sp>
      <p:sp>
        <p:nvSpPr>
          <p:cNvPr id="20" name="TextBox 19">
            <a:extLst>
              <a:ext uri="{FF2B5EF4-FFF2-40B4-BE49-F238E27FC236}">
                <a16:creationId xmlns:a16="http://schemas.microsoft.com/office/drawing/2014/main" id="{4EEB2CB9-D9D5-6391-50DE-4AC5D6733E30}"/>
              </a:ext>
            </a:extLst>
          </p:cNvPr>
          <p:cNvSpPr txBox="1"/>
          <p:nvPr/>
        </p:nvSpPr>
        <p:spPr>
          <a:xfrm>
            <a:off x="3519818" y="4347084"/>
            <a:ext cx="6420314" cy="369332"/>
          </a:xfrm>
          <a:prstGeom prst="rect">
            <a:avLst/>
          </a:prstGeom>
          <a:noFill/>
        </p:spPr>
        <p:txBody>
          <a:bodyPr wrap="square">
            <a:spAutoFit/>
          </a:bodyPr>
          <a:lstStyle/>
          <a:p>
            <a:pPr marL="0" lvl="0" indent="0">
              <a:buNone/>
            </a:pPr>
            <a:r>
              <a:rPr lang="en-US" sz="1800" dirty="0">
                <a:solidFill>
                  <a:schemeClr val="bg1"/>
                </a:solidFill>
              </a:rPr>
              <a:t>Register next year’s Chapter Treasurer for the 2025 CRC!</a:t>
            </a:r>
          </a:p>
        </p:txBody>
      </p:sp>
      <p:sp>
        <p:nvSpPr>
          <p:cNvPr id="24" name="Rounded Rectangle 23">
            <a:extLst>
              <a:ext uri="{FF2B5EF4-FFF2-40B4-BE49-F238E27FC236}">
                <a16:creationId xmlns:a16="http://schemas.microsoft.com/office/drawing/2014/main" id="{1AE3ACD3-3305-44B9-4773-69FCBA485C96}"/>
              </a:ext>
            </a:extLst>
          </p:cNvPr>
          <p:cNvSpPr/>
          <p:nvPr/>
        </p:nvSpPr>
        <p:spPr>
          <a:xfrm>
            <a:off x="1402456" y="5651187"/>
            <a:ext cx="2057402" cy="599607"/>
          </a:xfrm>
          <a:prstGeom prst="roundRect">
            <a:avLst>
              <a:gd name="adj" fmla="val 50000"/>
            </a:avLst>
          </a:prstGeom>
          <a:solidFill>
            <a:srgbClr val="30C26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Jun 30, 2025</a:t>
            </a:r>
          </a:p>
        </p:txBody>
      </p:sp>
      <p:sp>
        <p:nvSpPr>
          <p:cNvPr id="23" name="TextBox 22">
            <a:extLst>
              <a:ext uri="{FF2B5EF4-FFF2-40B4-BE49-F238E27FC236}">
                <a16:creationId xmlns:a16="http://schemas.microsoft.com/office/drawing/2014/main" id="{A435C906-816B-F2FA-DD7F-F22185C0E844}"/>
              </a:ext>
            </a:extLst>
          </p:cNvPr>
          <p:cNvSpPr txBox="1"/>
          <p:nvPr/>
        </p:nvSpPr>
        <p:spPr>
          <a:xfrm>
            <a:off x="3500304" y="5072262"/>
            <a:ext cx="8117074" cy="369332"/>
          </a:xfrm>
          <a:prstGeom prst="rect">
            <a:avLst/>
          </a:prstGeom>
          <a:noFill/>
        </p:spPr>
        <p:txBody>
          <a:bodyPr wrap="square">
            <a:spAutoFit/>
          </a:bodyPr>
          <a:lstStyle/>
          <a:p>
            <a:pPr marL="0" lvl="0" indent="0">
              <a:buNone/>
            </a:pPr>
            <a:r>
              <a:rPr lang="en-US" sz="1800" dirty="0">
                <a:solidFill>
                  <a:schemeClr val="bg1"/>
                </a:solidFill>
              </a:rPr>
              <a:t>Get a head start on establishing your Audit Committee (discussed in previous slides).</a:t>
            </a:r>
          </a:p>
        </p:txBody>
      </p:sp>
      <p:sp>
        <p:nvSpPr>
          <p:cNvPr id="25" name="TextBox 24">
            <a:extLst>
              <a:ext uri="{FF2B5EF4-FFF2-40B4-BE49-F238E27FC236}">
                <a16:creationId xmlns:a16="http://schemas.microsoft.com/office/drawing/2014/main" id="{59123FD3-10DD-637A-8138-9CA68A0C134B}"/>
              </a:ext>
            </a:extLst>
          </p:cNvPr>
          <p:cNvSpPr txBox="1"/>
          <p:nvPr/>
        </p:nvSpPr>
        <p:spPr>
          <a:xfrm>
            <a:off x="3500303" y="5797440"/>
            <a:ext cx="6439829" cy="369332"/>
          </a:xfrm>
          <a:prstGeom prst="rect">
            <a:avLst/>
          </a:prstGeom>
          <a:noFill/>
        </p:spPr>
        <p:txBody>
          <a:bodyPr wrap="square">
            <a:spAutoFit/>
          </a:bodyPr>
          <a:lstStyle/>
          <a:p>
            <a:pPr marL="0" lvl="0" indent="0">
              <a:buNone/>
            </a:pPr>
            <a:r>
              <a:rPr lang="en-US" sz="1800" dirty="0">
                <a:solidFill>
                  <a:schemeClr val="bg1"/>
                </a:solidFill>
              </a:rPr>
              <a:t>Final day of 2024-2025 ASHRAE Year.  Time to close-out the books.</a:t>
            </a:r>
          </a:p>
        </p:txBody>
      </p:sp>
      <p:pic>
        <p:nvPicPr>
          <p:cNvPr id="2" name="Google Shape;87;p1">
            <a:extLst>
              <a:ext uri="{FF2B5EF4-FFF2-40B4-BE49-F238E27FC236}">
                <a16:creationId xmlns:a16="http://schemas.microsoft.com/office/drawing/2014/main" id="{292207B4-526B-D82B-7AAF-8142FD781104}"/>
              </a:ext>
            </a:extLst>
          </p:cNvPr>
          <p:cNvPicPr preferRelativeResize="0"/>
          <p:nvPr/>
        </p:nvPicPr>
        <p:blipFill>
          <a:blip r:embed="rId4">
            <a:alphaModFix/>
          </a:blip>
          <a:stretch>
            <a:fillRect/>
          </a:stretch>
        </p:blipFill>
        <p:spPr>
          <a:xfrm>
            <a:off x="172994" y="6069447"/>
            <a:ext cx="690069" cy="690069"/>
          </a:xfrm>
          <a:prstGeom prst="rect">
            <a:avLst/>
          </a:prstGeom>
          <a:noFill/>
          <a:ln>
            <a:noFill/>
          </a:ln>
        </p:spPr>
      </p:pic>
    </p:spTree>
    <p:extLst>
      <p:ext uri="{BB962C8B-B14F-4D97-AF65-F5344CB8AC3E}">
        <p14:creationId xmlns:p14="http://schemas.microsoft.com/office/powerpoint/2010/main" val="693148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Google Shape;329;g145dbaaffba_1_106">
            <a:extLst>
              <a:ext uri="{FF2B5EF4-FFF2-40B4-BE49-F238E27FC236}">
                <a16:creationId xmlns:a16="http://schemas.microsoft.com/office/drawing/2014/main" id="{55D00499-8C52-A717-DBF2-2E8DBFDF3532}"/>
              </a:ext>
            </a:extLst>
          </p:cNvPr>
          <p:cNvSpPr/>
          <p:nvPr/>
        </p:nvSpPr>
        <p:spPr>
          <a:xfrm>
            <a:off x="9434975" y="0"/>
            <a:ext cx="2757000" cy="6858000"/>
          </a:xfrm>
          <a:prstGeom prst="rect">
            <a:avLst/>
          </a:prstGeom>
          <a:gradFill>
            <a:gsLst>
              <a:gs pos="0">
                <a:srgbClr val="0072C6"/>
              </a:gs>
              <a:gs pos="100000">
                <a:srgbClr val="7FBA0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0;g145dbaaffba_1_106">
            <a:extLst>
              <a:ext uri="{FF2B5EF4-FFF2-40B4-BE49-F238E27FC236}">
                <a16:creationId xmlns:a16="http://schemas.microsoft.com/office/drawing/2014/main" id="{52067AC0-F3A4-FE38-F5D4-457D5AAFC732}"/>
              </a:ext>
            </a:extLst>
          </p:cNvPr>
          <p:cNvSpPr/>
          <p:nvPr/>
        </p:nvSpPr>
        <p:spPr>
          <a:xfrm rot="18012143">
            <a:off x="3826573" y="-702619"/>
            <a:ext cx="8061854" cy="7860334"/>
          </a:xfrm>
          <a:prstGeom prst="heptagon">
            <a:avLst>
              <a:gd name="hf" fmla="val 102572"/>
              <a:gd name="vf" fmla="val 10521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roup 8">
            <a:extLst>
              <a:ext uri="{FF2B5EF4-FFF2-40B4-BE49-F238E27FC236}">
                <a16:creationId xmlns:a16="http://schemas.microsoft.com/office/drawing/2014/main" id="{06CC283B-D36E-1973-7F3C-0A70FE48B023}"/>
              </a:ext>
            </a:extLst>
          </p:cNvPr>
          <p:cNvGrpSpPr/>
          <p:nvPr/>
        </p:nvGrpSpPr>
        <p:grpSpPr>
          <a:xfrm>
            <a:off x="1007494" y="2967335"/>
            <a:ext cx="9601020" cy="923330"/>
            <a:chOff x="1007494" y="2967335"/>
            <a:chExt cx="9601020" cy="923330"/>
          </a:xfrm>
        </p:grpSpPr>
        <p:sp>
          <p:nvSpPr>
            <p:cNvPr id="7" name="TextBox 6">
              <a:extLst>
                <a:ext uri="{FF2B5EF4-FFF2-40B4-BE49-F238E27FC236}">
                  <a16:creationId xmlns:a16="http://schemas.microsoft.com/office/drawing/2014/main" id="{43036B34-B7BA-68F6-B82B-3B95716B220F}"/>
                </a:ext>
              </a:extLst>
            </p:cNvPr>
            <p:cNvSpPr txBox="1"/>
            <p:nvPr/>
          </p:nvSpPr>
          <p:spPr>
            <a:xfrm>
              <a:off x="1007494" y="2967335"/>
              <a:ext cx="9601020" cy="923330"/>
            </a:xfrm>
            <a:prstGeom prst="rect">
              <a:avLst/>
            </a:prstGeom>
            <a:noFill/>
          </p:spPr>
          <p:txBody>
            <a:bodyPr wrap="square">
              <a:spAutoFit/>
            </a:bodyPr>
            <a:lstStyle/>
            <a:p>
              <a:r>
                <a:rPr lang="en-US" sz="5400" b="1" dirty="0">
                  <a:solidFill>
                    <a:schemeClr val="bg1"/>
                  </a:solidFill>
                  <a:latin typeface="Arial" panose="020B0604020202020204" pitchFamily="34" charset="0"/>
                  <a:cs typeface="Arial" panose="020B0604020202020204" pitchFamily="34" charset="0"/>
                </a:rPr>
                <a:t>     Insurance Requirements </a:t>
              </a:r>
            </a:p>
          </p:txBody>
        </p:sp>
        <p:sp>
          <p:nvSpPr>
            <p:cNvPr id="6" name="Oval 5">
              <a:extLst>
                <a:ext uri="{FF2B5EF4-FFF2-40B4-BE49-F238E27FC236}">
                  <a16:creationId xmlns:a16="http://schemas.microsoft.com/office/drawing/2014/main" id="{DD3E0310-B5B4-49A5-AEFF-8EC243732ED9}"/>
                </a:ext>
              </a:extLst>
            </p:cNvPr>
            <p:cNvSpPr/>
            <p:nvPr/>
          </p:nvSpPr>
          <p:spPr>
            <a:xfrm>
              <a:off x="1044565" y="3015049"/>
              <a:ext cx="827903" cy="827903"/>
            </a:xfrm>
            <a:prstGeom prst="ellipse">
              <a:avLst/>
            </a:prstGeom>
            <a:solidFill>
              <a:srgbClr val="00B8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lipboard Checked with solid fill">
              <a:extLst>
                <a:ext uri="{FF2B5EF4-FFF2-40B4-BE49-F238E27FC236}">
                  <a16:creationId xmlns:a16="http://schemas.microsoft.com/office/drawing/2014/main" id="{0F9B3E95-B2A7-D609-40A8-680ECD2A17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561" y="3116868"/>
              <a:ext cx="624264" cy="624264"/>
            </a:xfrm>
            <a:prstGeom prst="rect">
              <a:avLst/>
            </a:prstGeom>
          </p:spPr>
        </p:pic>
      </p:grpSp>
    </p:spTree>
    <p:extLst>
      <p:ext uri="{BB962C8B-B14F-4D97-AF65-F5344CB8AC3E}">
        <p14:creationId xmlns:p14="http://schemas.microsoft.com/office/powerpoint/2010/main" val="60792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93D45C4B-051B-3880-1DFF-89059EFEFBE1}"/>
              </a:ext>
            </a:extLst>
          </p:cNvPr>
          <p:cNvSpPr>
            <a:spLocks noGrp="1"/>
          </p:cNvSpPr>
          <p:nvPr>
            <p:ph idx="1"/>
          </p:nvPr>
        </p:nvSpPr>
        <p:spPr>
          <a:xfrm>
            <a:off x="1648919" y="1303167"/>
            <a:ext cx="9339238" cy="4761749"/>
          </a:xfrm>
        </p:spPr>
        <p:txBody>
          <a:bodyPr>
            <a:normAutofit/>
          </a:bodyPr>
          <a:lstStyle/>
          <a:p>
            <a:pPr marL="0" indent="0">
              <a:buNone/>
            </a:pPr>
            <a:r>
              <a:rPr lang="en-US" sz="1800" dirty="0">
                <a:solidFill>
                  <a:schemeClr val="bg1"/>
                </a:solidFill>
                <a:latin typeface="Arial" panose="020B0604020202020204" pitchFamily="34" charset="0"/>
                <a:cs typeface="Arial" panose="020B0604020202020204" pitchFamily="34" charset="0"/>
              </a:rPr>
              <a:t>ASHRAE provides Comprehensive General Liability insurance for chapters in the U.S. and Canada only. It is not necessary for these chapters to obtain their own general liability insurance. This policy has, as additional insured, all members of the chapters, but only with respect to their liability for activities of the ASHRAE chapter. </a:t>
            </a:r>
          </a:p>
          <a:p>
            <a:pPr marL="0" indent="0">
              <a:buNone/>
            </a:pPr>
            <a:endParaRPr lang="en-US" sz="1800" dirty="0">
              <a:solidFill>
                <a:schemeClr val="bg1"/>
              </a:solidFill>
              <a:latin typeface="Arial" panose="020B0604020202020204" pitchFamily="34" charset="0"/>
              <a:cs typeface="Arial" panose="020B0604020202020204" pitchFamily="34" charset="0"/>
            </a:endParaRPr>
          </a:p>
          <a:p>
            <a:pPr marL="0" indent="0">
              <a:buNone/>
            </a:pPr>
            <a:r>
              <a:rPr lang="en-US" sz="1800" b="1" dirty="0">
                <a:solidFill>
                  <a:schemeClr val="bg1"/>
                </a:solidFill>
                <a:latin typeface="Arial" panose="020B0604020202020204" pitchFamily="34" charset="0"/>
                <a:cs typeface="Arial" panose="020B0604020202020204" pitchFamily="34" charset="0"/>
              </a:rPr>
              <a:t>EXCEPTIONS - </a:t>
            </a:r>
            <a:r>
              <a:rPr lang="en-US" sz="1800" dirty="0">
                <a:solidFill>
                  <a:schemeClr val="bg1"/>
                </a:solidFill>
                <a:latin typeface="Arial" panose="020B0604020202020204" pitchFamily="34" charset="0"/>
                <a:cs typeface="Arial" panose="020B0604020202020204" pitchFamily="34" charset="0"/>
              </a:rPr>
              <a:t>racing, skiing, firearms, anything with boats (i.e. fishing) or animals, contact sports, mechanical bulls and other activities.  Local chapter must purchase Special Event Insurance for itself and ASHRAE, at least 30 days in advance of the event</a:t>
            </a:r>
          </a:p>
        </p:txBody>
      </p:sp>
      <p:pic>
        <p:nvPicPr>
          <p:cNvPr id="5" name="Picture 4">
            <a:extLst>
              <a:ext uri="{FF2B5EF4-FFF2-40B4-BE49-F238E27FC236}">
                <a16:creationId xmlns:a16="http://schemas.microsoft.com/office/drawing/2014/main" id="{8756B354-02DC-C91F-2653-7483E1C99379}"/>
              </a:ext>
            </a:extLst>
          </p:cNvPr>
          <p:cNvPicPr>
            <a:picLocks noChangeAspect="1"/>
          </p:cNvPicPr>
          <p:nvPr/>
        </p:nvPicPr>
        <p:blipFill>
          <a:blip r:embed="rId2"/>
          <a:stretch>
            <a:fillRect/>
          </a:stretch>
        </p:blipFill>
        <p:spPr>
          <a:xfrm>
            <a:off x="1757243" y="3901722"/>
            <a:ext cx="5057775" cy="2533650"/>
          </a:xfrm>
          <a:prstGeom prst="rect">
            <a:avLst/>
          </a:prstGeom>
          <a:ln w="76200">
            <a:solidFill>
              <a:srgbClr val="00B8B9"/>
            </a:solidFill>
          </a:ln>
        </p:spPr>
      </p:pic>
      <p:sp>
        <p:nvSpPr>
          <p:cNvPr id="6" name="Rectangle 5">
            <a:extLst>
              <a:ext uri="{FF2B5EF4-FFF2-40B4-BE49-F238E27FC236}">
                <a16:creationId xmlns:a16="http://schemas.microsoft.com/office/drawing/2014/main" id="{BC305A99-446F-58D1-3A94-16586F607BCC}"/>
              </a:ext>
            </a:extLst>
          </p:cNvPr>
          <p:cNvSpPr/>
          <p:nvPr/>
        </p:nvSpPr>
        <p:spPr>
          <a:xfrm>
            <a:off x="7339466" y="4524043"/>
            <a:ext cx="3648691" cy="1200329"/>
          </a:xfrm>
          <a:prstGeom prst="rect">
            <a:avLst/>
          </a:prstGeom>
        </p:spPr>
        <p:txBody>
          <a:bodyPr wrap="square">
            <a:spAutoFit/>
          </a:bodyPr>
          <a:lstStyle/>
          <a:p>
            <a:endParaRPr lang="en-US" dirty="0">
              <a:solidFill>
                <a:schemeClr val="bg1"/>
              </a:solidFill>
            </a:endParaRPr>
          </a:p>
          <a:p>
            <a:r>
              <a:rPr lang="en-US" dirty="0">
                <a:solidFill>
                  <a:schemeClr val="bg1"/>
                </a:solidFill>
                <a:hlinkClick r:id="rId3">
                  <a:extLst>
                    <a:ext uri="{A12FA001-AC4F-418D-AE19-62706E023703}">
                      <ahyp:hlinkClr xmlns:ahyp="http://schemas.microsoft.com/office/drawing/2018/hyperlinkcolor" val="tx"/>
                    </a:ext>
                  </a:extLst>
                </a:hlinkClick>
              </a:rPr>
              <a:t>https://www.ashrae.org/society-groups/chapters/manual-for-chapter-operations</a:t>
            </a:r>
            <a:r>
              <a:rPr lang="en-US" dirty="0">
                <a:solidFill>
                  <a:schemeClr val="bg1"/>
                </a:solidFill>
              </a:rPr>
              <a:t> </a:t>
            </a:r>
          </a:p>
        </p:txBody>
      </p:sp>
      <p:sp>
        <p:nvSpPr>
          <p:cNvPr id="7" name="Rounded Rectangle 6">
            <a:extLst>
              <a:ext uri="{FF2B5EF4-FFF2-40B4-BE49-F238E27FC236}">
                <a16:creationId xmlns:a16="http://schemas.microsoft.com/office/drawing/2014/main" id="{D8B77D9C-3560-BABD-2F38-4B17854E8812}"/>
              </a:ext>
            </a:extLst>
          </p:cNvPr>
          <p:cNvSpPr/>
          <p:nvPr/>
        </p:nvSpPr>
        <p:spPr>
          <a:xfrm>
            <a:off x="-5129432" y="280646"/>
            <a:ext cx="7788871" cy="835570"/>
          </a:xfrm>
          <a:prstGeom prst="roundRect">
            <a:avLst>
              <a:gd name="adj" fmla="val 50000"/>
            </a:avLst>
          </a:prstGeom>
          <a:solidFill>
            <a:srgbClr val="00B8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5418247E-CBEC-41D4-84C9-25EAAE0C2A45}"/>
              </a:ext>
            </a:extLst>
          </p:cNvPr>
          <p:cNvSpPr/>
          <p:nvPr/>
        </p:nvSpPr>
        <p:spPr>
          <a:xfrm>
            <a:off x="1766148"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966421-CC09-21C2-B224-678736AD32C3}"/>
              </a:ext>
            </a:extLst>
          </p:cNvPr>
          <p:cNvSpPr txBox="1"/>
          <p:nvPr/>
        </p:nvSpPr>
        <p:spPr>
          <a:xfrm>
            <a:off x="225876" y="467598"/>
            <a:ext cx="1618752" cy="461665"/>
          </a:xfrm>
          <a:prstGeom prst="rect">
            <a:avLst/>
          </a:prstGeom>
          <a:noFill/>
        </p:spPr>
        <p:txBody>
          <a:bodyPr wrap="square">
            <a:spAutoFit/>
          </a:bodyPr>
          <a:lstStyle/>
          <a:p>
            <a:r>
              <a:rPr lang="en-US" sz="2400" b="1" dirty="0">
                <a:solidFill>
                  <a:schemeClr val="bg1"/>
                </a:solidFill>
                <a:cs typeface="Arial" pitchFamily="34" charset="0"/>
              </a:rPr>
              <a:t>Insurance</a:t>
            </a:r>
            <a:endParaRPr lang="en-US" sz="2400" dirty="0"/>
          </a:p>
        </p:txBody>
      </p:sp>
      <p:pic>
        <p:nvPicPr>
          <p:cNvPr id="12" name="Graphic 11" descr="Clipboard Checked with solid fill">
            <a:extLst>
              <a:ext uri="{FF2B5EF4-FFF2-40B4-BE49-F238E27FC236}">
                <a16:creationId xmlns:a16="http://schemas.microsoft.com/office/drawing/2014/main" id="{F08386FA-7407-F4C7-9EB5-E98E8C646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4628" y="459753"/>
            <a:ext cx="477353" cy="477353"/>
          </a:xfrm>
          <a:prstGeom prst="rect">
            <a:avLst/>
          </a:prstGeom>
        </p:spPr>
      </p:pic>
      <p:sp>
        <p:nvSpPr>
          <p:cNvPr id="13" name="Google Shape;92;p1">
            <a:extLst>
              <a:ext uri="{FF2B5EF4-FFF2-40B4-BE49-F238E27FC236}">
                <a16:creationId xmlns:a16="http://schemas.microsoft.com/office/drawing/2014/main" id="{FC137A2E-6D83-A556-F08D-94C2ED3F9796}"/>
              </a:ext>
            </a:extLst>
          </p:cNvPr>
          <p:cNvSpPr/>
          <p:nvPr/>
        </p:nvSpPr>
        <p:spPr>
          <a:xfrm rot="10800000" flipV="1">
            <a:off x="-1" y="6774507"/>
            <a:ext cx="12192000" cy="9848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87;p1">
            <a:extLst>
              <a:ext uri="{FF2B5EF4-FFF2-40B4-BE49-F238E27FC236}">
                <a16:creationId xmlns:a16="http://schemas.microsoft.com/office/drawing/2014/main" id="{3B6D5BB3-1962-4535-EF3E-8359B2D70783}"/>
              </a:ext>
            </a:extLst>
          </p:cNvPr>
          <p:cNvPicPr preferRelativeResize="0"/>
          <p:nvPr/>
        </p:nvPicPr>
        <p:blipFill>
          <a:blip r:embed="rId6">
            <a:alphaModFix/>
          </a:blip>
          <a:stretch>
            <a:fillRect/>
          </a:stretch>
        </p:blipFill>
        <p:spPr>
          <a:xfrm>
            <a:off x="159932" y="6029164"/>
            <a:ext cx="690069" cy="690069"/>
          </a:xfrm>
          <a:prstGeom prst="rect">
            <a:avLst/>
          </a:prstGeom>
          <a:noFill/>
          <a:ln>
            <a:noFill/>
          </a:ln>
        </p:spPr>
      </p:pic>
    </p:spTree>
    <p:extLst>
      <p:ext uri="{BB962C8B-B14F-4D97-AF65-F5344CB8AC3E}">
        <p14:creationId xmlns:p14="http://schemas.microsoft.com/office/powerpoint/2010/main" val="159542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40FCCDC4-A191-98BE-5BFC-C10135CCE03C}"/>
              </a:ext>
            </a:extLst>
          </p:cNvPr>
          <p:cNvSpPr/>
          <p:nvPr/>
        </p:nvSpPr>
        <p:spPr>
          <a:xfrm>
            <a:off x="5432861" y="1529724"/>
            <a:ext cx="7788871" cy="835570"/>
          </a:xfrm>
          <a:prstGeom prst="roundRect">
            <a:avLst>
              <a:gd name="adj" fmla="val 50000"/>
            </a:avLst>
          </a:prstGeom>
          <a:solidFill>
            <a:srgbClr val="0692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b="1" dirty="0">
                <a:solidFill>
                  <a:schemeClr val="bg1"/>
                </a:solidFill>
                <a:latin typeface="Arial" panose="020B0604020202020204" pitchFamily="34" charset="0"/>
                <a:cs typeface="Arial" panose="020B0604020202020204" pitchFamily="34" charset="0"/>
              </a:rPr>
              <a:t>    Chapter Finance Overview</a:t>
            </a:r>
          </a:p>
        </p:txBody>
      </p:sp>
      <p:sp>
        <p:nvSpPr>
          <p:cNvPr id="11" name="Rounded Rectangle 10">
            <a:extLst>
              <a:ext uri="{FF2B5EF4-FFF2-40B4-BE49-F238E27FC236}">
                <a16:creationId xmlns:a16="http://schemas.microsoft.com/office/drawing/2014/main" id="{F6AD8229-2C9A-850E-46AA-EA4F3D710B11}"/>
              </a:ext>
            </a:extLst>
          </p:cNvPr>
          <p:cNvSpPr/>
          <p:nvPr/>
        </p:nvSpPr>
        <p:spPr>
          <a:xfrm>
            <a:off x="5432861" y="2497216"/>
            <a:ext cx="7788871" cy="835570"/>
          </a:xfrm>
          <a:prstGeom prst="roundRect">
            <a:avLst>
              <a:gd name="adj" fmla="val 50000"/>
            </a:avLst>
          </a:prstGeom>
          <a:solidFill>
            <a:srgbClr val="00B1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b="1" dirty="0">
                <a:solidFill>
                  <a:schemeClr val="bg1"/>
                </a:solidFill>
                <a:latin typeface="Arial" panose="020B0604020202020204" pitchFamily="34" charset="0"/>
                <a:cs typeface="Arial" panose="020B0604020202020204" pitchFamily="34" charset="0"/>
              </a:rPr>
              <a:t>    Treasurer Responsibilities Throughout the Year</a:t>
            </a:r>
          </a:p>
        </p:txBody>
      </p:sp>
      <p:sp>
        <p:nvSpPr>
          <p:cNvPr id="12" name="Rounded Rectangle 11">
            <a:extLst>
              <a:ext uri="{FF2B5EF4-FFF2-40B4-BE49-F238E27FC236}">
                <a16:creationId xmlns:a16="http://schemas.microsoft.com/office/drawing/2014/main" id="{5A9B6AA8-56F2-EEE2-2DF6-FA91A71ECF97}"/>
              </a:ext>
            </a:extLst>
          </p:cNvPr>
          <p:cNvSpPr/>
          <p:nvPr/>
        </p:nvSpPr>
        <p:spPr>
          <a:xfrm>
            <a:off x="5432861" y="3464708"/>
            <a:ext cx="7788871" cy="835570"/>
          </a:xfrm>
          <a:prstGeom prst="roundRect">
            <a:avLst>
              <a:gd name="adj" fmla="val 50000"/>
            </a:avLst>
          </a:prstGeom>
          <a:solidFill>
            <a:srgbClr val="00B8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b="1" dirty="0">
                <a:solidFill>
                  <a:schemeClr val="bg1"/>
                </a:solidFill>
                <a:latin typeface="Arial" panose="020B0604020202020204" pitchFamily="34" charset="0"/>
                <a:cs typeface="Arial" panose="020B0604020202020204" pitchFamily="34" charset="0"/>
              </a:rPr>
              <a:t>    Insurance Requirements</a:t>
            </a:r>
          </a:p>
        </p:txBody>
      </p:sp>
      <p:sp>
        <p:nvSpPr>
          <p:cNvPr id="13" name="Rounded Rectangle 12">
            <a:extLst>
              <a:ext uri="{FF2B5EF4-FFF2-40B4-BE49-F238E27FC236}">
                <a16:creationId xmlns:a16="http://schemas.microsoft.com/office/drawing/2014/main" id="{B298CB7B-34DB-B0DA-964A-7E1C91B3E118}"/>
              </a:ext>
            </a:extLst>
          </p:cNvPr>
          <p:cNvSpPr/>
          <p:nvPr/>
        </p:nvSpPr>
        <p:spPr>
          <a:xfrm>
            <a:off x="5432861" y="4432200"/>
            <a:ext cx="7788871" cy="835570"/>
          </a:xfrm>
          <a:prstGeom prst="roundRect">
            <a:avLst>
              <a:gd name="adj" fmla="val 50000"/>
            </a:avLst>
          </a:prstGeom>
          <a:solidFill>
            <a:srgbClr val="02BF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b="1" dirty="0">
                <a:solidFill>
                  <a:schemeClr val="bg1"/>
                </a:solidFill>
                <a:latin typeface="Arial" panose="020B0604020202020204" pitchFamily="34" charset="0"/>
                <a:cs typeface="Arial" panose="020B0604020202020204" pitchFamily="34" charset="0"/>
              </a:rPr>
              <a:t>    Risk Management</a:t>
            </a:r>
          </a:p>
        </p:txBody>
      </p:sp>
      <p:sp>
        <p:nvSpPr>
          <p:cNvPr id="14" name="Rounded Rectangle 13">
            <a:extLst>
              <a:ext uri="{FF2B5EF4-FFF2-40B4-BE49-F238E27FC236}">
                <a16:creationId xmlns:a16="http://schemas.microsoft.com/office/drawing/2014/main" id="{CE829C8E-C35F-74AD-6F4E-41D18FC5291B}"/>
              </a:ext>
            </a:extLst>
          </p:cNvPr>
          <p:cNvSpPr/>
          <p:nvPr/>
        </p:nvSpPr>
        <p:spPr>
          <a:xfrm>
            <a:off x="5432861" y="5399692"/>
            <a:ext cx="7788871" cy="835570"/>
          </a:xfrm>
          <a:prstGeom prst="roundRect">
            <a:avLst>
              <a:gd name="adj" fmla="val 50000"/>
            </a:avLst>
          </a:prstGeom>
          <a:solidFill>
            <a:srgbClr val="2FC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b="1" dirty="0">
                <a:solidFill>
                  <a:schemeClr val="bg1"/>
                </a:solidFill>
                <a:latin typeface="Arial" panose="020B0604020202020204" pitchFamily="34" charset="0"/>
                <a:cs typeface="Arial" panose="020B0604020202020204" pitchFamily="34" charset="0"/>
              </a:rPr>
              <a:t>    Important Notes </a:t>
            </a:r>
          </a:p>
        </p:txBody>
      </p:sp>
      <p:sp>
        <p:nvSpPr>
          <p:cNvPr id="16" name="Rounded Rectangle 15">
            <a:extLst>
              <a:ext uri="{FF2B5EF4-FFF2-40B4-BE49-F238E27FC236}">
                <a16:creationId xmlns:a16="http://schemas.microsoft.com/office/drawing/2014/main" id="{1A9D625F-CF64-47F2-61FA-638328A053DD}"/>
              </a:ext>
            </a:extLst>
          </p:cNvPr>
          <p:cNvSpPr/>
          <p:nvPr/>
        </p:nvSpPr>
        <p:spPr>
          <a:xfrm>
            <a:off x="5432861" y="562232"/>
            <a:ext cx="7788871" cy="835570"/>
          </a:xfrm>
          <a:prstGeom prst="roundRect">
            <a:avLst>
              <a:gd name="adj" fmla="val 50000"/>
            </a:avLst>
          </a:prstGeom>
          <a:solidFill>
            <a:srgbClr val="0072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b="1" dirty="0">
                <a:solidFill>
                  <a:schemeClr val="bg1"/>
                </a:solidFill>
                <a:latin typeface="Arial" panose="020B0604020202020204" pitchFamily="34" charset="0"/>
                <a:cs typeface="Arial" panose="020B0604020202020204" pitchFamily="34" charset="0"/>
              </a:rPr>
              <a:t>    Treasurer Resources</a:t>
            </a:r>
          </a:p>
        </p:txBody>
      </p:sp>
      <p:sp>
        <p:nvSpPr>
          <p:cNvPr id="20" name="Oval 19">
            <a:extLst>
              <a:ext uri="{FF2B5EF4-FFF2-40B4-BE49-F238E27FC236}">
                <a16:creationId xmlns:a16="http://schemas.microsoft.com/office/drawing/2014/main" id="{798ADBE5-E6A1-F3D3-342A-BEBDF9E373DC}"/>
              </a:ext>
            </a:extLst>
          </p:cNvPr>
          <p:cNvSpPr/>
          <p:nvPr/>
        </p:nvSpPr>
        <p:spPr>
          <a:xfrm>
            <a:off x="5535830" y="662860"/>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3F3BB58-FD75-1060-315B-C79B655409EC}"/>
              </a:ext>
            </a:extLst>
          </p:cNvPr>
          <p:cNvSpPr/>
          <p:nvPr/>
        </p:nvSpPr>
        <p:spPr>
          <a:xfrm>
            <a:off x="5556424" y="1630352"/>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5589D2-FCC2-F689-0197-30FB0D24711C}"/>
              </a:ext>
            </a:extLst>
          </p:cNvPr>
          <p:cNvSpPr/>
          <p:nvPr/>
        </p:nvSpPr>
        <p:spPr>
          <a:xfrm>
            <a:off x="5556424" y="2597844"/>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2227AFA-73A7-DA1A-5F03-55207230DF9E}"/>
              </a:ext>
            </a:extLst>
          </p:cNvPr>
          <p:cNvSpPr/>
          <p:nvPr/>
        </p:nvSpPr>
        <p:spPr>
          <a:xfrm>
            <a:off x="5556424" y="356533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8C47D5C-D949-1190-9DF3-EE1B1F2BD6EF}"/>
              </a:ext>
            </a:extLst>
          </p:cNvPr>
          <p:cNvSpPr/>
          <p:nvPr/>
        </p:nvSpPr>
        <p:spPr>
          <a:xfrm>
            <a:off x="5556424" y="4532828"/>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20795C9-1B9A-211E-86EA-43B89F3EB62A}"/>
              </a:ext>
            </a:extLst>
          </p:cNvPr>
          <p:cNvSpPr/>
          <p:nvPr/>
        </p:nvSpPr>
        <p:spPr>
          <a:xfrm>
            <a:off x="5556424" y="5500320"/>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Internet with solid fill">
            <a:extLst>
              <a:ext uri="{FF2B5EF4-FFF2-40B4-BE49-F238E27FC236}">
                <a16:creationId xmlns:a16="http://schemas.microsoft.com/office/drawing/2014/main" id="{41C950A7-57E6-8595-3885-6CA596C17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42241" y="769271"/>
            <a:ext cx="421492" cy="421492"/>
          </a:xfrm>
          <a:prstGeom prst="rect">
            <a:avLst/>
          </a:prstGeom>
        </p:spPr>
      </p:pic>
      <p:pic>
        <p:nvPicPr>
          <p:cNvPr id="31" name="Graphic 30" descr="Piggy Bank with solid fill">
            <a:extLst>
              <a:ext uri="{FF2B5EF4-FFF2-40B4-BE49-F238E27FC236}">
                <a16:creationId xmlns:a16="http://schemas.microsoft.com/office/drawing/2014/main" id="{56730ECF-EF73-DB4B-82A5-B5BC03CBFF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63269" y="1736165"/>
            <a:ext cx="420624" cy="420624"/>
          </a:xfrm>
          <a:prstGeom prst="rect">
            <a:avLst/>
          </a:prstGeom>
        </p:spPr>
      </p:pic>
      <p:pic>
        <p:nvPicPr>
          <p:cNvPr id="33" name="Graphic 32" descr="Clipboard Checked with solid fill">
            <a:extLst>
              <a:ext uri="{FF2B5EF4-FFF2-40B4-BE49-F238E27FC236}">
                <a16:creationId xmlns:a16="http://schemas.microsoft.com/office/drawing/2014/main" id="{ABBB503B-414C-2CD7-47C9-BDA8E73073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42241" y="3672181"/>
            <a:ext cx="420624" cy="420624"/>
          </a:xfrm>
          <a:prstGeom prst="rect">
            <a:avLst/>
          </a:prstGeom>
        </p:spPr>
      </p:pic>
      <p:pic>
        <p:nvPicPr>
          <p:cNvPr id="35" name="Graphic 34" descr="Radioactive with solid fill">
            <a:extLst>
              <a:ext uri="{FF2B5EF4-FFF2-40B4-BE49-F238E27FC236}">
                <a16:creationId xmlns:a16="http://schemas.microsoft.com/office/drawing/2014/main" id="{DDE83B11-E8F6-3B1C-397C-7B2B1682B1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43109" y="4639673"/>
            <a:ext cx="420624" cy="420624"/>
          </a:xfrm>
          <a:prstGeom prst="rect">
            <a:avLst/>
          </a:prstGeom>
        </p:spPr>
      </p:pic>
      <p:pic>
        <p:nvPicPr>
          <p:cNvPr id="39" name="Graphic 38" descr="Clipboard outline">
            <a:extLst>
              <a:ext uri="{FF2B5EF4-FFF2-40B4-BE49-F238E27FC236}">
                <a16:creationId xmlns:a16="http://schemas.microsoft.com/office/drawing/2014/main" id="{4EE8C50F-B5AF-E7E5-00FA-ABC63ECD9E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63269" y="5607165"/>
            <a:ext cx="420624" cy="420624"/>
          </a:xfrm>
          <a:prstGeom prst="rect">
            <a:avLst/>
          </a:prstGeom>
        </p:spPr>
      </p:pic>
      <p:pic>
        <p:nvPicPr>
          <p:cNvPr id="41" name="Graphic 40" descr="Single gear with solid fill">
            <a:extLst>
              <a:ext uri="{FF2B5EF4-FFF2-40B4-BE49-F238E27FC236}">
                <a16:creationId xmlns:a16="http://schemas.microsoft.com/office/drawing/2014/main" id="{F5705286-D17A-804E-BC4A-E1AA6E9B14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63269" y="2704689"/>
            <a:ext cx="420624" cy="420624"/>
          </a:xfrm>
          <a:prstGeom prst="rect">
            <a:avLst/>
          </a:prstGeom>
        </p:spPr>
      </p:pic>
      <p:sp>
        <p:nvSpPr>
          <p:cNvPr id="42" name="TextBox 41">
            <a:extLst>
              <a:ext uri="{FF2B5EF4-FFF2-40B4-BE49-F238E27FC236}">
                <a16:creationId xmlns:a16="http://schemas.microsoft.com/office/drawing/2014/main" id="{2C93C16A-FF3A-1F08-1C0E-906CBFF834C2}"/>
              </a:ext>
            </a:extLst>
          </p:cNvPr>
          <p:cNvSpPr txBox="1"/>
          <p:nvPr/>
        </p:nvSpPr>
        <p:spPr>
          <a:xfrm>
            <a:off x="383059" y="3051152"/>
            <a:ext cx="4411362" cy="769441"/>
          </a:xfrm>
          <a:prstGeom prst="rect">
            <a:avLst/>
          </a:prstGeom>
          <a:noFill/>
        </p:spPr>
        <p:txBody>
          <a:bodyPr wrap="square" rtlCol="0">
            <a:spAutoFit/>
          </a:bodyPr>
          <a:lstStyle/>
          <a:p>
            <a:pPr algn="ctr"/>
            <a:r>
              <a:rPr lang="en-US" sz="4400" b="1" dirty="0">
                <a:solidFill>
                  <a:schemeClr val="bg1"/>
                </a:solidFill>
                <a:latin typeface="Arial Black" panose="020B0604020202020204" pitchFamily="34" charset="0"/>
                <a:cs typeface="Arial Black" panose="020B0604020202020204" pitchFamily="34" charset="0"/>
              </a:rPr>
              <a:t>Agenda</a:t>
            </a:r>
          </a:p>
        </p:txBody>
      </p:sp>
      <p:pic>
        <p:nvPicPr>
          <p:cNvPr id="43" name="Google Shape;87;p1">
            <a:extLst>
              <a:ext uri="{FF2B5EF4-FFF2-40B4-BE49-F238E27FC236}">
                <a16:creationId xmlns:a16="http://schemas.microsoft.com/office/drawing/2014/main" id="{0FA40F4F-FAB0-2A28-D0A6-4D43D0CE66F9}"/>
              </a:ext>
            </a:extLst>
          </p:cNvPr>
          <p:cNvPicPr preferRelativeResize="0"/>
          <p:nvPr/>
        </p:nvPicPr>
        <p:blipFill>
          <a:blip r:embed="rId14">
            <a:alphaModFix/>
          </a:blip>
          <a:stretch>
            <a:fillRect/>
          </a:stretch>
        </p:blipFill>
        <p:spPr>
          <a:xfrm>
            <a:off x="172994" y="6069447"/>
            <a:ext cx="690069" cy="690069"/>
          </a:xfrm>
          <a:prstGeom prst="rect">
            <a:avLst/>
          </a:prstGeom>
          <a:noFill/>
          <a:ln>
            <a:noFill/>
          </a:ln>
        </p:spPr>
      </p:pic>
    </p:spTree>
    <p:extLst>
      <p:ext uri="{BB962C8B-B14F-4D97-AF65-F5344CB8AC3E}">
        <p14:creationId xmlns:p14="http://schemas.microsoft.com/office/powerpoint/2010/main" val="2594930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Google Shape;329;g145dbaaffba_1_106">
            <a:extLst>
              <a:ext uri="{FF2B5EF4-FFF2-40B4-BE49-F238E27FC236}">
                <a16:creationId xmlns:a16="http://schemas.microsoft.com/office/drawing/2014/main" id="{55D00499-8C52-A717-DBF2-2E8DBFDF3532}"/>
              </a:ext>
            </a:extLst>
          </p:cNvPr>
          <p:cNvSpPr/>
          <p:nvPr/>
        </p:nvSpPr>
        <p:spPr>
          <a:xfrm>
            <a:off x="9435000" y="0"/>
            <a:ext cx="2757000" cy="6858000"/>
          </a:xfrm>
          <a:prstGeom prst="rect">
            <a:avLst/>
          </a:prstGeom>
          <a:gradFill>
            <a:gsLst>
              <a:gs pos="0">
                <a:srgbClr val="0072C6"/>
              </a:gs>
              <a:gs pos="100000">
                <a:srgbClr val="7FBA0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0;g145dbaaffba_1_106">
            <a:extLst>
              <a:ext uri="{FF2B5EF4-FFF2-40B4-BE49-F238E27FC236}">
                <a16:creationId xmlns:a16="http://schemas.microsoft.com/office/drawing/2014/main" id="{52067AC0-F3A4-FE38-F5D4-457D5AAFC732}"/>
              </a:ext>
            </a:extLst>
          </p:cNvPr>
          <p:cNvSpPr/>
          <p:nvPr/>
        </p:nvSpPr>
        <p:spPr>
          <a:xfrm rot="15833418">
            <a:off x="3826573" y="-702619"/>
            <a:ext cx="8061854" cy="7860334"/>
          </a:xfrm>
          <a:prstGeom prst="heptagon">
            <a:avLst>
              <a:gd name="hf" fmla="val 102572"/>
              <a:gd name="vf" fmla="val 10521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9D6F9DC6-7FB5-0295-45DF-9218B7EB2E83}"/>
              </a:ext>
            </a:extLst>
          </p:cNvPr>
          <p:cNvSpPr txBox="1"/>
          <p:nvPr/>
        </p:nvSpPr>
        <p:spPr>
          <a:xfrm>
            <a:off x="2012838" y="2967335"/>
            <a:ext cx="6967273" cy="923330"/>
          </a:xfrm>
          <a:prstGeom prst="rect">
            <a:avLst/>
          </a:prstGeom>
          <a:noFill/>
        </p:spPr>
        <p:txBody>
          <a:bodyPr wrap="square">
            <a:spAutoFit/>
          </a:bodyPr>
          <a:lstStyle/>
          <a:p>
            <a:r>
              <a:rPr lang="en-US" sz="5400" b="1" dirty="0">
                <a:solidFill>
                  <a:schemeClr val="bg1"/>
                </a:solidFill>
                <a:latin typeface="Arial" panose="020B0604020202020204" pitchFamily="34" charset="0"/>
                <a:cs typeface="Arial" panose="020B0604020202020204" pitchFamily="34" charset="0"/>
              </a:rPr>
              <a:t>     Risk Management</a:t>
            </a:r>
          </a:p>
        </p:txBody>
      </p:sp>
      <p:sp>
        <p:nvSpPr>
          <p:cNvPr id="10" name="Oval 9">
            <a:extLst>
              <a:ext uri="{FF2B5EF4-FFF2-40B4-BE49-F238E27FC236}">
                <a16:creationId xmlns:a16="http://schemas.microsoft.com/office/drawing/2014/main" id="{5744B4C5-68A7-73A2-D699-53A999A51CF3}"/>
              </a:ext>
            </a:extLst>
          </p:cNvPr>
          <p:cNvSpPr/>
          <p:nvPr/>
        </p:nvSpPr>
        <p:spPr>
          <a:xfrm>
            <a:off x="2049909" y="3015049"/>
            <a:ext cx="827903" cy="827903"/>
          </a:xfrm>
          <a:prstGeom prst="ellipse">
            <a:avLst/>
          </a:prstGeom>
          <a:solidFill>
            <a:srgbClr val="04BF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Radioactive with solid fill">
            <a:extLst>
              <a:ext uri="{FF2B5EF4-FFF2-40B4-BE49-F238E27FC236}">
                <a16:creationId xmlns:a16="http://schemas.microsoft.com/office/drawing/2014/main" id="{7C74A67B-6F1B-24B1-CFD3-DFB8276D65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52687" y="3129941"/>
            <a:ext cx="628097" cy="628097"/>
          </a:xfrm>
          <a:prstGeom prst="rect">
            <a:avLst/>
          </a:prstGeom>
        </p:spPr>
      </p:pic>
    </p:spTree>
    <p:extLst>
      <p:ext uri="{BB962C8B-B14F-4D97-AF65-F5344CB8AC3E}">
        <p14:creationId xmlns:p14="http://schemas.microsoft.com/office/powerpoint/2010/main" val="3432685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5D65BF17-E419-A4C4-2244-8219E3548F62}"/>
              </a:ext>
            </a:extLst>
          </p:cNvPr>
          <p:cNvSpPr>
            <a:spLocks noGrp="1"/>
          </p:cNvSpPr>
          <p:nvPr>
            <p:ph idx="1"/>
          </p:nvPr>
        </p:nvSpPr>
        <p:spPr>
          <a:xfrm>
            <a:off x="364825" y="1055090"/>
            <a:ext cx="9299476" cy="1760800"/>
          </a:xfrm>
        </p:spPr>
        <p:txBody>
          <a:bodyPr>
            <a:noAutofit/>
          </a:bodyPr>
          <a:lstStyle/>
          <a:p>
            <a:pPr marL="0" indent="0">
              <a:buNone/>
            </a:pPr>
            <a:endParaRPr lang="en-US" sz="2400" dirty="0">
              <a:solidFill>
                <a:schemeClr val="bg1"/>
              </a:solidFill>
              <a:latin typeface="Arial" panose="020B0604020202020204" pitchFamily="34" charset="0"/>
              <a:cs typeface="Arial" panose="020B0604020202020204" pitchFamily="34" charset="0"/>
            </a:endParaRPr>
          </a:p>
          <a:p>
            <a:pPr lvl="1"/>
            <a:r>
              <a:rPr lang="en-US" sz="2000" dirty="0">
                <a:solidFill>
                  <a:schemeClr val="bg1"/>
                </a:solidFill>
                <a:latin typeface="Arial" panose="020B0604020202020204" pitchFamily="34" charset="0"/>
                <a:cs typeface="Arial" panose="020B0604020202020204" pitchFamily="34" charset="0"/>
              </a:rPr>
              <a:t>Each state has its own laws regarding </a:t>
            </a:r>
            <a:r>
              <a:rPr lang="en-US" sz="2000" b="1" dirty="0">
                <a:solidFill>
                  <a:schemeClr val="bg1"/>
                </a:solidFill>
                <a:latin typeface="Arial" panose="020B0604020202020204" pitchFamily="34" charset="0"/>
                <a:cs typeface="Arial" panose="020B0604020202020204" pitchFamily="34" charset="0"/>
              </a:rPr>
              <a:t>Lotteries</a:t>
            </a:r>
            <a:endParaRPr lang="en-US" sz="2000" dirty="0">
              <a:solidFill>
                <a:schemeClr val="bg1"/>
              </a:solidFill>
              <a:latin typeface="Arial" panose="020B0604020202020204" pitchFamily="34" charset="0"/>
              <a:cs typeface="Arial" panose="020B0604020202020204" pitchFamily="34" charset="0"/>
            </a:endParaRPr>
          </a:p>
          <a:p>
            <a:pPr lvl="1"/>
            <a:r>
              <a:rPr lang="en-US" sz="2000" dirty="0">
                <a:solidFill>
                  <a:schemeClr val="bg1"/>
                </a:solidFill>
                <a:latin typeface="Arial" panose="020B0604020202020204" pitchFamily="34" charset="0"/>
                <a:cs typeface="Arial" panose="020B0604020202020204" pitchFamily="34" charset="0"/>
              </a:rPr>
              <a:t>Chapter Leaders should </a:t>
            </a:r>
            <a:r>
              <a:rPr lang="en-US" sz="2000" b="1" dirty="0">
                <a:solidFill>
                  <a:schemeClr val="bg1"/>
                </a:solidFill>
                <a:latin typeface="Arial" panose="020B0604020202020204" pitchFamily="34" charset="0"/>
                <a:cs typeface="Arial" panose="020B0604020202020204" pitchFamily="34" charset="0"/>
              </a:rPr>
              <a:t>do their own research</a:t>
            </a:r>
            <a:r>
              <a:rPr lang="en-US" sz="2000" dirty="0">
                <a:solidFill>
                  <a:schemeClr val="bg1"/>
                </a:solidFill>
                <a:latin typeface="Arial" panose="020B0604020202020204" pitchFamily="34" charset="0"/>
                <a:cs typeface="Arial" panose="020B0604020202020204" pitchFamily="34" charset="0"/>
              </a:rPr>
              <a:t> before asking anyone else to participate in an activity which may not be legal</a:t>
            </a:r>
          </a:p>
        </p:txBody>
      </p:sp>
      <p:sp>
        <p:nvSpPr>
          <p:cNvPr id="8" name="Rounded Rectangle 7">
            <a:extLst>
              <a:ext uri="{FF2B5EF4-FFF2-40B4-BE49-F238E27FC236}">
                <a16:creationId xmlns:a16="http://schemas.microsoft.com/office/drawing/2014/main" id="{0C6ECC29-20E5-BBB5-7BF5-C455F4E18C0B}"/>
              </a:ext>
            </a:extLst>
          </p:cNvPr>
          <p:cNvSpPr/>
          <p:nvPr/>
        </p:nvSpPr>
        <p:spPr>
          <a:xfrm>
            <a:off x="-2835939" y="280646"/>
            <a:ext cx="7788871" cy="835570"/>
          </a:xfrm>
          <a:prstGeom prst="roundRect">
            <a:avLst>
              <a:gd name="adj" fmla="val 50000"/>
            </a:avLst>
          </a:prstGeom>
          <a:solidFill>
            <a:srgbClr val="07B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9F6C2C92-58CC-3632-8082-6A60CD17BCC7}"/>
              </a:ext>
            </a:extLst>
          </p:cNvPr>
          <p:cNvSpPr/>
          <p:nvPr/>
        </p:nvSpPr>
        <p:spPr>
          <a:xfrm>
            <a:off x="4104611"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F3583A0-79FC-6578-AE4B-815A6E43ADE5}"/>
              </a:ext>
            </a:extLst>
          </p:cNvPr>
          <p:cNvSpPr txBox="1"/>
          <p:nvPr/>
        </p:nvSpPr>
        <p:spPr>
          <a:xfrm>
            <a:off x="264249" y="467598"/>
            <a:ext cx="4587497" cy="461665"/>
          </a:xfrm>
          <a:prstGeom prst="rect">
            <a:avLst/>
          </a:prstGeom>
          <a:noFill/>
        </p:spPr>
        <p:txBody>
          <a:bodyPr wrap="square">
            <a:spAutoFit/>
          </a:bodyPr>
          <a:lstStyle/>
          <a:p>
            <a:r>
              <a:rPr lang="en-US" sz="2400" b="1" dirty="0">
                <a:solidFill>
                  <a:schemeClr val="bg1"/>
                </a:solidFill>
                <a:cs typeface="Arial" pitchFamily="34" charset="0"/>
              </a:rPr>
              <a:t>Lotteries/Games of Chance</a:t>
            </a:r>
            <a:endParaRPr lang="en-US" sz="2400" dirty="0"/>
          </a:p>
        </p:txBody>
      </p:sp>
      <p:pic>
        <p:nvPicPr>
          <p:cNvPr id="22" name="Graphic 21" descr="Radioactive with solid fill">
            <a:extLst>
              <a:ext uri="{FF2B5EF4-FFF2-40B4-BE49-F238E27FC236}">
                <a16:creationId xmlns:a16="http://schemas.microsoft.com/office/drawing/2014/main" id="{B7C7A412-615D-5E7D-8648-BEF398B5FD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07498" y="493649"/>
            <a:ext cx="420624" cy="420624"/>
          </a:xfrm>
          <a:prstGeom prst="rect">
            <a:avLst/>
          </a:prstGeom>
        </p:spPr>
      </p:pic>
      <p:sp>
        <p:nvSpPr>
          <p:cNvPr id="2" name="Rounded Rectangle 1">
            <a:extLst>
              <a:ext uri="{FF2B5EF4-FFF2-40B4-BE49-F238E27FC236}">
                <a16:creationId xmlns:a16="http://schemas.microsoft.com/office/drawing/2014/main" id="{2CA4CEA3-AD61-499F-141A-0D1248985AD9}"/>
              </a:ext>
            </a:extLst>
          </p:cNvPr>
          <p:cNvSpPr/>
          <p:nvPr/>
        </p:nvSpPr>
        <p:spPr>
          <a:xfrm>
            <a:off x="803296" y="2667369"/>
            <a:ext cx="1283512" cy="1257796"/>
          </a:xfrm>
          <a:prstGeom prst="roundRect">
            <a:avLst>
              <a:gd name="adj" fmla="val 4484"/>
            </a:avLst>
          </a:prstGeom>
          <a:solidFill>
            <a:srgbClr val="0072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0FD046C-3F3A-9C4D-EBE2-68385EE83F0D}"/>
              </a:ext>
            </a:extLst>
          </p:cNvPr>
          <p:cNvSpPr txBox="1"/>
          <p:nvPr/>
        </p:nvSpPr>
        <p:spPr>
          <a:xfrm>
            <a:off x="749509" y="3111601"/>
            <a:ext cx="1337299" cy="369332"/>
          </a:xfrm>
          <a:prstGeom prst="rect">
            <a:avLst/>
          </a:prstGeom>
          <a:noFill/>
        </p:spPr>
        <p:txBody>
          <a:bodyPr wrap="square" anchor="ctr">
            <a:spAutoFit/>
          </a:bodyPr>
          <a:lstStyle/>
          <a:p>
            <a:pPr algn="ctr"/>
            <a:r>
              <a:rPr lang="en-US" b="1" dirty="0">
                <a:solidFill>
                  <a:schemeClr val="bg1"/>
                </a:solidFill>
                <a:latin typeface="Arial" panose="020B0604020202020204" pitchFamily="34" charset="0"/>
                <a:cs typeface="Arial" panose="020B0604020202020204" pitchFamily="34" charset="0"/>
              </a:rPr>
              <a:t>Arizona</a:t>
            </a:r>
            <a:endParaRPr lang="en-US" b="1" dirty="0">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403ED4B9-1513-BB56-9EA9-D5C620F25C03}"/>
              </a:ext>
            </a:extLst>
          </p:cNvPr>
          <p:cNvSpPr/>
          <p:nvPr/>
        </p:nvSpPr>
        <p:spPr>
          <a:xfrm>
            <a:off x="2000299" y="2667369"/>
            <a:ext cx="3984340" cy="1257796"/>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15D57BB-904D-082C-11DF-BB23A186D187}"/>
              </a:ext>
            </a:extLst>
          </p:cNvPr>
          <p:cNvSpPr txBox="1"/>
          <p:nvPr/>
        </p:nvSpPr>
        <p:spPr>
          <a:xfrm>
            <a:off x="1616897" y="2680550"/>
            <a:ext cx="4468240" cy="1231435"/>
          </a:xfrm>
          <a:prstGeom prst="rect">
            <a:avLst/>
          </a:prstGeom>
          <a:noFill/>
        </p:spPr>
        <p:txBody>
          <a:bodyPr wrap="square">
            <a:spAutoFit/>
          </a:bodyPr>
          <a:lstStyle/>
          <a:p>
            <a:pPr lvl="1"/>
            <a:r>
              <a:rPr lang="en-US" dirty="0">
                <a:latin typeface="Arial" panose="020B0604020202020204" pitchFamily="34" charset="0"/>
                <a:cs typeface="Arial" panose="020B0604020202020204" pitchFamily="34" charset="0"/>
              </a:rPr>
              <a:t>Requires registration. Only allowed for non-profits which have been established for &gt;5 years; only members may participate.</a:t>
            </a:r>
          </a:p>
        </p:txBody>
      </p:sp>
      <p:sp>
        <p:nvSpPr>
          <p:cNvPr id="11" name="Rounded Rectangle 10">
            <a:extLst>
              <a:ext uri="{FF2B5EF4-FFF2-40B4-BE49-F238E27FC236}">
                <a16:creationId xmlns:a16="http://schemas.microsoft.com/office/drawing/2014/main" id="{8F06E306-00C6-9729-2EA8-0CB2E672BD29}"/>
              </a:ext>
            </a:extLst>
          </p:cNvPr>
          <p:cNvSpPr/>
          <p:nvPr/>
        </p:nvSpPr>
        <p:spPr>
          <a:xfrm>
            <a:off x="803296" y="4122751"/>
            <a:ext cx="1283512" cy="1257796"/>
          </a:xfrm>
          <a:prstGeom prst="roundRect">
            <a:avLst>
              <a:gd name="adj" fmla="val 4484"/>
            </a:avLst>
          </a:prstGeom>
          <a:solidFill>
            <a:srgbClr val="00B2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5D2606B-4431-BF8E-20FD-F4730BF62659}"/>
              </a:ext>
            </a:extLst>
          </p:cNvPr>
          <p:cNvSpPr txBox="1"/>
          <p:nvPr/>
        </p:nvSpPr>
        <p:spPr>
          <a:xfrm>
            <a:off x="749509" y="4566983"/>
            <a:ext cx="1337299" cy="369332"/>
          </a:xfrm>
          <a:prstGeom prst="rect">
            <a:avLst/>
          </a:prstGeom>
          <a:noFill/>
        </p:spPr>
        <p:txBody>
          <a:bodyPr wrap="square" anchor="ctr">
            <a:spAutoFit/>
          </a:bodyPr>
          <a:lstStyle/>
          <a:p>
            <a:pPr algn="ctr"/>
            <a:r>
              <a:rPr lang="en-US" b="1" dirty="0">
                <a:solidFill>
                  <a:schemeClr val="bg1"/>
                </a:solidFill>
                <a:latin typeface="Arial" panose="020B0604020202020204" pitchFamily="34" charset="0"/>
                <a:cs typeface="Arial" panose="020B0604020202020204" pitchFamily="34" charset="0"/>
              </a:rPr>
              <a:t>Hawaii</a:t>
            </a:r>
            <a:endParaRPr lang="en-US" b="1" dirty="0">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31B981C1-5839-76E0-17A5-EF4BFA96BA02}"/>
              </a:ext>
            </a:extLst>
          </p:cNvPr>
          <p:cNvSpPr/>
          <p:nvPr/>
        </p:nvSpPr>
        <p:spPr>
          <a:xfrm>
            <a:off x="2000299" y="4122751"/>
            <a:ext cx="3984340" cy="1257796"/>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1A47D394-1E89-F70C-2865-919E955A1913}"/>
              </a:ext>
            </a:extLst>
          </p:cNvPr>
          <p:cNvSpPr/>
          <p:nvPr/>
        </p:nvSpPr>
        <p:spPr>
          <a:xfrm>
            <a:off x="6179461" y="2667369"/>
            <a:ext cx="1283512" cy="1257796"/>
          </a:xfrm>
          <a:prstGeom prst="roundRect">
            <a:avLst>
              <a:gd name="adj" fmla="val 4484"/>
            </a:avLst>
          </a:prstGeom>
          <a:solidFill>
            <a:srgbClr val="0892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BBC173D-008A-0122-E56D-F62E61D1E7F2}"/>
              </a:ext>
            </a:extLst>
          </p:cNvPr>
          <p:cNvSpPr txBox="1"/>
          <p:nvPr/>
        </p:nvSpPr>
        <p:spPr>
          <a:xfrm>
            <a:off x="6125674" y="3111601"/>
            <a:ext cx="1337299" cy="369332"/>
          </a:xfrm>
          <a:prstGeom prst="rect">
            <a:avLst/>
          </a:prstGeom>
          <a:noFill/>
        </p:spPr>
        <p:txBody>
          <a:bodyPr wrap="square" anchor="ctr">
            <a:spAutoFit/>
          </a:bodyPr>
          <a:lstStyle/>
          <a:p>
            <a:pPr algn="ctr"/>
            <a:r>
              <a:rPr lang="en-US" b="1" dirty="0">
                <a:solidFill>
                  <a:schemeClr val="bg1"/>
                </a:solidFill>
                <a:latin typeface="Arial" panose="020B0604020202020204" pitchFamily="34" charset="0"/>
                <a:cs typeface="Arial" panose="020B0604020202020204" pitchFamily="34" charset="0"/>
              </a:rPr>
              <a:t>California</a:t>
            </a:r>
            <a:endParaRPr lang="en-US" b="1" dirty="0">
              <a:latin typeface="Arial" panose="020B0604020202020204" pitchFamily="34" charset="0"/>
              <a:cs typeface="Arial" panose="020B0604020202020204" pitchFamily="34" charset="0"/>
            </a:endParaRPr>
          </a:p>
        </p:txBody>
      </p:sp>
      <p:sp>
        <p:nvSpPr>
          <p:cNvPr id="19" name="Rounded Rectangle 18">
            <a:extLst>
              <a:ext uri="{FF2B5EF4-FFF2-40B4-BE49-F238E27FC236}">
                <a16:creationId xmlns:a16="http://schemas.microsoft.com/office/drawing/2014/main" id="{3EF7A5C0-DD29-0FCA-0FCD-76B4D1DAFCFD}"/>
              </a:ext>
            </a:extLst>
          </p:cNvPr>
          <p:cNvSpPr/>
          <p:nvPr/>
        </p:nvSpPr>
        <p:spPr>
          <a:xfrm>
            <a:off x="7376463" y="2667369"/>
            <a:ext cx="3984340" cy="1257796"/>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B41A09-64A7-45A9-82B0-F04C0D8866D8}"/>
              </a:ext>
            </a:extLst>
          </p:cNvPr>
          <p:cNvSpPr txBox="1"/>
          <p:nvPr/>
        </p:nvSpPr>
        <p:spPr>
          <a:xfrm>
            <a:off x="6987767" y="2680550"/>
            <a:ext cx="4468240" cy="1231435"/>
          </a:xfrm>
          <a:prstGeom prst="rect">
            <a:avLst/>
          </a:prstGeom>
          <a:noFill/>
        </p:spPr>
        <p:txBody>
          <a:bodyPr wrap="square">
            <a:spAutoFit/>
          </a:bodyPr>
          <a:lstStyle/>
          <a:p>
            <a:pPr lvl="1"/>
            <a:r>
              <a:rPr lang="en-US" dirty="0">
                <a:latin typeface="Arial" panose="020B0604020202020204" pitchFamily="34" charset="0"/>
                <a:cs typeface="Arial" panose="020B0604020202020204" pitchFamily="34" charset="0"/>
              </a:rPr>
              <a:t>Only allowed when very specific requirements are met, including 90% of funds going to charity. Register with the Attorney General.</a:t>
            </a:r>
          </a:p>
        </p:txBody>
      </p:sp>
      <p:sp>
        <p:nvSpPr>
          <p:cNvPr id="21" name="Rounded Rectangle 20">
            <a:extLst>
              <a:ext uri="{FF2B5EF4-FFF2-40B4-BE49-F238E27FC236}">
                <a16:creationId xmlns:a16="http://schemas.microsoft.com/office/drawing/2014/main" id="{24DD4731-AE3F-2B8F-9EF4-A46FF6E7B5FF}"/>
              </a:ext>
            </a:extLst>
          </p:cNvPr>
          <p:cNvSpPr/>
          <p:nvPr/>
        </p:nvSpPr>
        <p:spPr>
          <a:xfrm>
            <a:off x="6179461" y="4122751"/>
            <a:ext cx="1283512" cy="1257796"/>
          </a:xfrm>
          <a:prstGeom prst="roundRect">
            <a:avLst>
              <a:gd name="adj" fmla="val 4484"/>
            </a:avLst>
          </a:prstGeom>
          <a:solidFill>
            <a:srgbClr val="00B8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63176C4-22C9-1286-34ED-68CF952C73A5}"/>
              </a:ext>
            </a:extLst>
          </p:cNvPr>
          <p:cNvSpPr txBox="1"/>
          <p:nvPr/>
        </p:nvSpPr>
        <p:spPr>
          <a:xfrm>
            <a:off x="6125674" y="4566983"/>
            <a:ext cx="1337299" cy="369332"/>
          </a:xfrm>
          <a:prstGeom prst="rect">
            <a:avLst/>
          </a:prstGeom>
          <a:noFill/>
        </p:spPr>
        <p:txBody>
          <a:bodyPr wrap="square" anchor="ctr">
            <a:spAutoFit/>
          </a:bodyPr>
          <a:lstStyle/>
          <a:p>
            <a:pPr algn="ctr"/>
            <a:r>
              <a:rPr lang="en-US" b="1" dirty="0">
                <a:solidFill>
                  <a:schemeClr val="bg1"/>
                </a:solidFill>
                <a:latin typeface="Arial" panose="020B0604020202020204" pitchFamily="34" charset="0"/>
                <a:cs typeface="Arial" panose="020B0604020202020204" pitchFamily="34" charset="0"/>
              </a:rPr>
              <a:t>Nevada</a:t>
            </a:r>
            <a:endParaRPr lang="en-US" b="1" dirty="0">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40476F27-4649-5FB5-E2AA-BCF1D5913394}"/>
              </a:ext>
            </a:extLst>
          </p:cNvPr>
          <p:cNvSpPr/>
          <p:nvPr/>
        </p:nvSpPr>
        <p:spPr>
          <a:xfrm>
            <a:off x="7376463" y="4122751"/>
            <a:ext cx="3984340" cy="1257796"/>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74E72D2-0C81-6D22-11F6-C122A5005A01}"/>
              </a:ext>
            </a:extLst>
          </p:cNvPr>
          <p:cNvSpPr txBox="1"/>
          <p:nvPr/>
        </p:nvSpPr>
        <p:spPr>
          <a:xfrm>
            <a:off x="6972777" y="4270842"/>
            <a:ext cx="4296007" cy="923330"/>
          </a:xfrm>
          <a:prstGeom prst="rect">
            <a:avLst/>
          </a:prstGeom>
          <a:noFill/>
        </p:spPr>
        <p:txBody>
          <a:bodyPr wrap="square">
            <a:spAutoFit/>
          </a:bodyPr>
          <a:lstStyle/>
          <a:p>
            <a:pPr lvl="1"/>
            <a:r>
              <a:rPr lang="en-US" dirty="0">
                <a:latin typeface="Arial" panose="020B0604020202020204" pitchFamily="34" charset="0"/>
                <a:cs typeface="Arial" panose="020B0604020202020204" pitchFamily="34" charset="0"/>
              </a:rPr>
              <a:t>Requires state notification, &lt;$2500/year total, net proceeds must go to a charity in the state.</a:t>
            </a:r>
          </a:p>
        </p:txBody>
      </p:sp>
      <p:sp>
        <p:nvSpPr>
          <p:cNvPr id="27" name="TextBox 26">
            <a:extLst>
              <a:ext uri="{FF2B5EF4-FFF2-40B4-BE49-F238E27FC236}">
                <a16:creationId xmlns:a16="http://schemas.microsoft.com/office/drawing/2014/main" id="{28C31FCA-3C2A-3F65-92E4-CD48C5F8AB68}"/>
              </a:ext>
            </a:extLst>
          </p:cNvPr>
          <p:cNvSpPr txBox="1"/>
          <p:nvPr/>
        </p:nvSpPr>
        <p:spPr>
          <a:xfrm>
            <a:off x="1616897" y="4420743"/>
            <a:ext cx="4344500" cy="646331"/>
          </a:xfrm>
          <a:prstGeom prst="rect">
            <a:avLst/>
          </a:prstGeom>
          <a:noFill/>
        </p:spPr>
        <p:txBody>
          <a:bodyPr wrap="square">
            <a:spAutoFit/>
          </a:bodyPr>
          <a:lstStyle/>
          <a:p>
            <a:pPr lvl="1"/>
            <a:r>
              <a:rPr lang="en-US" dirty="0">
                <a:latin typeface="Arial" panose="020B0604020202020204" pitchFamily="34" charset="0"/>
                <a:cs typeface="Arial" panose="020B0604020202020204" pitchFamily="34" charset="0"/>
              </a:rPr>
              <a:t>Gambling/Lotteries/Games of Chance are illegal.</a:t>
            </a:r>
          </a:p>
        </p:txBody>
      </p:sp>
      <p:sp>
        <p:nvSpPr>
          <p:cNvPr id="33" name="TextBox 32">
            <a:extLst>
              <a:ext uri="{FF2B5EF4-FFF2-40B4-BE49-F238E27FC236}">
                <a16:creationId xmlns:a16="http://schemas.microsoft.com/office/drawing/2014/main" id="{D637A638-410E-6F33-DBDC-203893ABD399}"/>
              </a:ext>
            </a:extLst>
          </p:cNvPr>
          <p:cNvSpPr txBox="1"/>
          <p:nvPr/>
        </p:nvSpPr>
        <p:spPr>
          <a:xfrm>
            <a:off x="1180759" y="5842975"/>
            <a:ext cx="9607760" cy="400110"/>
          </a:xfrm>
          <a:prstGeom prst="rect">
            <a:avLst/>
          </a:prstGeom>
          <a:noFill/>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We’re not CPAs or lawyers but we have </a:t>
            </a:r>
            <a:r>
              <a:rPr lang="en-US" sz="2000" b="1" dirty="0">
                <a:solidFill>
                  <a:schemeClr val="bg1"/>
                </a:solidFill>
                <a:latin typeface="Arial" panose="020B0604020202020204" pitchFamily="34" charset="0"/>
                <a:cs typeface="Arial" panose="020B0604020202020204" pitchFamily="34" charset="0"/>
              </a:rPr>
              <a:t>financial and legal resources </a:t>
            </a:r>
            <a:r>
              <a:rPr lang="en-US" sz="2000" dirty="0">
                <a:solidFill>
                  <a:schemeClr val="bg1"/>
                </a:solidFill>
                <a:latin typeface="Arial" panose="020B0604020202020204" pitchFamily="34" charset="0"/>
                <a:cs typeface="Arial" panose="020B0604020202020204" pitchFamily="34" charset="0"/>
              </a:rPr>
              <a:t>available.  </a:t>
            </a:r>
          </a:p>
        </p:txBody>
      </p:sp>
      <p:sp>
        <p:nvSpPr>
          <p:cNvPr id="35" name="Google Shape;92;p1">
            <a:extLst>
              <a:ext uri="{FF2B5EF4-FFF2-40B4-BE49-F238E27FC236}">
                <a16:creationId xmlns:a16="http://schemas.microsoft.com/office/drawing/2014/main" id="{84421C8E-942B-3929-A9DE-16EDC9CCB244}"/>
              </a:ext>
            </a:extLst>
          </p:cNvPr>
          <p:cNvSpPr/>
          <p:nvPr/>
        </p:nvSpPr>
        <p:spPr>
          <a:xfrm rot="10800000" flipV="1">
            <a:off x="-1" y="6774507"/>
            <a:ext cx="12192000" cy="9848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oogle Shape;87;p1">
            <a:extLst>
              <a:ext uri="{FF2B5EF4-FFF2-40B4-BE49-F238E27FC236}">
                <a16:creationId xmlns:a16="http://schemas.microsoft.com/office/drawing/2014/main" id="{3D6186D8-C818-2C4E-C9F1-C93543133D52}"/>
              </a:ext>
            </a:extLst>
          </p:cNvPr>
          <p:cNvPicPr preferRelativeResize="0"/>
          <p:nvPr/>
        </p:nvPicPr>
        <p:blipFill>
          <a:blip r:embed="rId4">
            <a:alphaModFix/>
          </a:blip>
          <a:stretch>
            <a:fillRect/>
          </a:stretch>
        </p:blipFill>
        <p:spPr>
          <a:xfrm>
            <a:off x="172994" y="6069447"/>
            <a:ext cx="690069" cy="690069"/>
          </a:xfrm>
          <a:prstGeom prst="rect">
            <a:avLst/>
          </a:prstGeom>
          <a:noFill/>
          <a:ln>
            <a:noFill/>
          </a:ln>
        </p:spPr>
      </p:pic>
    </p:spTree>
    <p:extLst>
      <p:ext uri="{BB962C8B-B14F-4D97-AF65-F5344CB8AC3E}">
        <p14:creationId xmlns:p14="http://schemas.microsoft.com/office/powerpoint/2010/main" val="85020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612E9691-DA74-4F31-FA56-123CA581E901}"/>
              </a:ext>
            </a:extLst>
          </p:cNvPr>
          <p:cNvSpPr>
            <a:spLocks noGrp="1"/>
          </p:cNvSpPr>
          <p:nvPr>
            <p:ph idx="1"/>
          </p:nvPr>
        </p:nvSpPr>
        <p:spPr>
          <a:xfrm>
            <a:off x="377677" y="3850182"/>
            <a:ext cx="5621889" cy="1117060"/>
          </a:xfrm>
          <a:noFill/>
        </p:spPr>
        <p:txBody>
          <a:bodyPr>
            <a:noAutofit/>
          </a:bodyPr>
          <a:lstStyle/>
          <a:p>
            <a:pPr marL="0" lvl="1" indent="0" algn="ctr">
              <a:spcBef>
                <a:spcPts val="0"/>
              </a:spcBef>
              <a:buNone/>
            </a:pPr>
            <a:r>
              <a:rPr lang="en-US" sz="2000" dirty="0">
                <a:solidFill>
                  <a:schemeClr val="bg1"/>
                </a:solidFill>
                <a:latin typeface="Arial" panose="020B0604020202020204" pitchFamily="34" charset="0"/>
                <a:cs typeface="Arial" panose="020B0604020202020204" pitchFamily="34" charset="0"/>
              </a:rPr>
              <a:t>Can connect you with the right resources, especially anything regarding fiduciary responsibility, financial troubles, tax issues, or allocation of funds. </a:t>
            </a:r>
          </a:p>
        </p:txBody>
      </p:sp>
      <p:sp>
        <p:nvSpPr>
          <p:cNvPr id="9" name="Rounded Rectangle 8">
            <a:extLst>
              <a:ext uri="{FF2B5EF4-FFF2-40B4-BE49-F238E27FC236}">
                <a16:creationId xmlns:a16="http://schemas.microsoft.com/office/drawing/2014/main" id="{D6D26F9B-8E2F-1DF4-01D7-6AB0B574674C}"/>
              </a:ext>
            </a:extLst>
          </p:cNvPr>
          <p:cNvSpPr/>
          <p:nvPr/>
        </p:nvSpPr>
        <p:spPr>
          <a:xfrm>
            <a:off x="-4050138" y="280646"/>
            <a:ext cx="7788871" cy="835570"/>
          </a:xfrm>
          <a:prstGeom prst="roundRect">
            <a:avLst>
              <a:gd name="adj" fmla="val 50000"/>
            </a:avLst>
          </a:prstGeom>
          <a:solidFill>
            <a:srgbClr val="07B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8E7D43AA-DE24-CB5A-636D-BAB10914271A}"/>
              </a:ext>
            </a:extLst>
          </p:cNvPr>
          <p:cNvSpPr/>
          <p:nvPr/>
        </p:nvSpPr>
        <p:spPr>
          <a:xfrm>
            <a:off x="2890412"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9EADCEA-C8B9-5A2A-7CB7-5C4212BCE689}"/>
              </a:ext>
            </a:extLst>
          </p:cNvPr>
          <p:cNvSpPr txBox="1"/>
          <p:nvPr/>
        </p:nvSpPr>
        <p:spPr>
          <a:xfrm>
            <a:off x="234269" y="467598"/>
            <a:ext cx="3335428" cy="461665"/>
          </a:xfrm>
          <a:prstGeom prst="rect">
            <a:avLst/>
          </a:prstGeom>
          <a:noFill/>
        </p:spPr>
        <p:txBody>
          <a:bodyPr wrap="square">
            <a:spAutoFit/>
          </a:bodyPr>
          <a:lstStyle/>
          <a:p>
            <a:r>
              <a:rPr lang="en-US" sz="2400" b="1" dirty="0">
                <a:solidFill>
                  <a:schemeClr val="bg1"/>
                </a:solidFill>
                <a:cs typeface="Arial" pitchFamily="34" charset="0"/>
              </a:rPr>
              <a:t>Have Any Doubts?</a:t>
            </a:r>
            <a:endParaRPr lang="en-US" sz="2400" dirty="0"/>
          </a:p>
        </p:txBody>
      </p:sp>
      <p:pic>
        <p:nvPicPr>
          <p:cNvPr id="12" name="Graphic 11" descr="Radioactive with solid fill">
            <a:extLst>
              <a:ext uri="{FF2B5EF4-FFF2-40B4-BE49-F238E27FC236}">
                <a16:creationId xmlns:a16="http://schemas.microsoft.com/office/drawing/2014/main" id="{F7E328D1-F359-6C21-F9FB-98D35CA534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93299" y="493649"/>
            <a:ext cx="420624" cy="420624"/>
          </a:xfrm>
          <a:prstGeom prst="rect">
            <a:avLst/>
          </a:prstGeom>
        </p:spPr>
      </p:pic>
      <p:sp>
        <p:nvSpPr>
          <p:cNvPr id="18" name="TextBox 17">
            <a:extLst>
              <a:ext uri="{FF2B5EF4-FFF2-40B4-BE49-F238E27FC236}">
                <a16:creationId xmlns:a16="http://schemas.microsoft.com/office/drawing/2014/main" id="{7035FB87-8FA0-4B39-6B54-A7DCA1A9402E}"/>
              </a:ext>
            </a:extLst>
          </p:cNvPr>
          <p:cNvSpPr txBox="1"/>
          <p:nvPr/>
        </p:nvSpPr>
        <p:spPr>
          <a:xfrm>
            <a:off x="1240107" y="2470431"/>
            <a:ext cx="3897029" cy="1077218"/>
          </a:xfrm>
          <a:prstGeom prst="rect">
            <a:avLst/>
          </a:prstGeom>
          <a:noFill/>
        </p:spPr>
        <p:txBody>
          <a:bodyPr wrap="none" rtlCol="0">
            <a:spAutoFit/>
          </a:bodyPr>
          <a:lstStyle/>
          <a:p>
            <a:pPr algn="ctr"/>
            <a:r>
              <a:rPr lang="en-US" sz="3200" b="1" dirty="0">
                <a:solidFill>
                  <a:schemeClr val="bg1"/>
                </a:solidFill>
                <a:latin typeface="Arial" panose="020B0604020202020204" pitchFamily="34" charset="0"/>
                <a:cs typeface="Arial" panose="020B0604020202020204" pitchFamily="34" charset="0"/>
              </a:rPr>
              <a:t>Contact Your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Regional Treasurer</a:t>
            </a:r>
          </a:p>
        </p:txBody>
      </p:sp>
      <p:sp>
        <p:nvSpPr>
          <p:cNvPr id="19" name="Google Shape;92;p1">
            <a:extLst>
              <a:ext uri="{FF2B5EF4-FFF2-40B4-BE49-F238E27FC236}">
                <a16:creationId xmlns:a16="http://schemas.microsoft.com/office/drawing/2014/main" id="{C1EF0EB9-37B1-A46E-505A-6739B03C8DF3}"/>
              </a:ext>
            </a:extLst>
          </p:cNvPr>
          <p:cNvSpPr/>
          <p:nvPr/>
        </p:nvSpPr>
        <p:spPr>
          <a:xfrm rot="10800000" flipV="1">
            <a:off x="1333789" y="3651641"/>
            <a:ext cx="3709664" cy="8055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nvGrpSpPr>
          <p:cNvPr id="31" name="Group 30">
            <a:extLst>
              <a:ext uri="{FF2B5EF4-FFF2-40B4-BE49-F238E27FC236}">
                <a16:creationId xmlns:a16="http://schemas.microsoft.com/office/drawing/2014/main" id="{6052D542-588D-B01C-BD6C-108235FC1402}"/>
              </a:ext>
            </a:extLst>
          </p:cNvPr>
          <p:cNvGrpSpPr/>
          <p:nvPr/>
        </p:nvGrpSpPr>
        <p:grpSpPr>
          <a:xfrm>
            <a:off x="6335840" y="1278786"/>
            <a:ext cx="5536367" cy="835570"/>
            <a:chOff x="6335840" y="1278786"/>
            <a:chExt cx="5536367" cy="835570"/>
          </a:xfrm>
        </p:grpSpPr>
        <p:sp>
          <p:nvSpPr>
            <p:cNvPr id="17" name="Rounded Rectangle 16">
              <a:extLst>
                <a:ext uri="{FF2B5EF4-FFF2-40B4-BE49-F238E27FC236}">
                  <a16:creationId xmlns:a16="http://schemas.microsoft.com/office/drawing/2014/main" id="{75476F32-A595-B0A0-8A4C-865DC3D04E68}"/>
                </a:ext>
              </a:extLst>
            </p:cNvPr>
            <p:cNvSpPr/>
            <p:nvPr/>
          </p:nvSpPr>
          <p:spPr>
            <a:xfrm>
              <a:off x="6335840" y="1278786"/>
              <a:ext cx="5536367" cy="835570"/>
            </a:xfrm>
            <a:prstGeom prst="roundRect">
              <a:avLst>
                <a:gd name="adj" fmla="val 50000"/>
              </a:avLst>
            </a:prstGeom>
            <a:solidFill>
              <a:srgbClr val="0E92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US" dirty="0">
                  <a:solidFill>
                    <a:schemeClr val="bg1"/>
                  </a:solidFill>
                  <a:latin typeface="Arial" panose="020B0604020202020204" pitchFamily="34" charset="0"/>
                  <a:cs typeface="Arial" panose="020B0604020202020204" pitchFamily="34" charset="0"/>
                </a:rPr>
                <a:t>Support When Managing Risk</a:t>
              </a:r>
            </a:p>
          </p:txBody>
        </p:sp>
        <p:pic>
          <p:nvPicPr>
            <p:cNvPr id="22" name="Graphic 21" descr="Playbook with solid fill">
              <a:extLst>
                <a:ext uri="{FF2B5EF4-FFF2-40B4-BE49-F238E27FC236}">
                  <a16:creationId xmlns:a16="http://schemas.microsoft.com/office/drawing/2014/main" id="{945DBF50-5B9D-7EAC-2644-1D76D0EE5B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5613" y="1484832"/>
              <a:ext cx="457200" cy="457200"/>
            </a:xfrm>
            <a:prstGeom prst="rect">
              <a:avLst/>
            </a:prstGeom>
          </p:spPr>
        </p:pic>
      </p:grpSp>
      <p:grpSp>
        <p:nvGrpSpPr>
          <p:cNvPr id="32" name="Group 31">
            <a:extLst>
              <a:ext uri="{FF2B5EF4-FFF2-40B4-BE49-F238E27FC236}">
                <a16:creationId xmlns:a16="http://schemas.microsoft.com/office/drawing/2014/main" id="{D8B3591C-6D97-6EE5-C3F7-65479A6D8EEC}"/>
              </a:ext>
            </a:extLst>
          </p:cNvPr>
          <p:cNvGrpSpPr/>
          <p:nvPr/>
        </p:nvGrpSpPr>
        <p:grpSpPr>
          <a:xfrm>
            <a:off x="6335840" y="2264508"/>
            <a:ext cx="5536367" cy="835570"/>
            <a:chOff x="6335840" y="2281501"/>
            <a:chExt cx="5536367" cy="835570"/>
          </a:xfrm>
        </p:grpSpPr>
        <p:sp>
          <p:nvSpPr>
            <p:cNvPr id="16" name="Rounded Rectangle 15">
              <a:extLst>
                <a:ext uri="{FF2B5EF4-FFF2-40B4-BE49-F238E27FC236}">
                  <a16:creationId xmlns:a16="http://schemas.microsoft.com/office/drawing/2014/main" id="{FCAC3056-5BCC-E7D8-2C25-311E770974CB}"/>
                </a:ext>
              </a:extLst>
            </p:cNvPr>
            <p:cNvSpPr/>
            <p:nvPr/>
          </p:nvSpPr>
          <p:spPr>
            <a:xfrm>
              <a:off x="6335840" y="2281501"/>
              <a:ext cx="5536367" cy="835570"/>
            </a:xfrm>
            <a:prstGeom prst="roundRect">
              <a:avLst>
                <a:gd name="adj" fmla="val 50000"/>
              </a:avLst>
            </a:prstGeom>
            <a:solidFill>
              <a:srgbClr val="0E92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US" dirty="0">
                  <a:solidFill>
                    <a:schemeClr val="bg1"/>
                  </a:solidFill>
                  <a:latin typeface="Arial" panose="020B0604020202020204" pitchFamily="34" charset="0"/>
                  <a:cs typeface="Arial" panose="020B0604020202020204" pitchFamily="34" charset="0"/>
                </a:rPr>
                <a:t>Questions Regarding Best Practices</a:t>
              </a:r>
            </a:p>
          </p:txBody>
        </p:sp>
        <p:pic>
          <p:nvPicPr>
            <p:cNvPr id="24" name="Graphic 23" descr="Questions with solid fill">
              <a:extLst>
                <a:ext uri="{FF2B5EF4-FFF2-40B4-BE49-F238E27FC236}">
                  <a16:creationId xmlns:a16="http://schemas.microsoft.com/office/drawing/2014/main" id="{C0D35A00-318C-6930-B8CD-04C2C3F970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85613" y="2470686"/>
              <a:ext cx="457200" cy="457200"/>
            </a:xfrm>
            <a:prstGeom prst="rect">
              <a:avLst/>
            </a:prstGeom>
          </p:spPr>
        </p:pic>
      </p:grpSp>
      <p:grpSp>
        <p:nvGrpSpPr>
          <p:cNvPr id="33" name="Group 32">
            <a:extLst>
              <a:ext uri="{FF2B5EF4-FFF2-40B4-BE49-F238E27FC236}">
                <a16:creationId xmlns:a16="http://schemas.microsoft.com/office/drawing/2014/main" id="{F9427F5D-1F0F-683D-052D-44EEE14877A5}"/>
              </a:ext>
            </a:extLst>
          </p:cNvPr>
          <p:cNvGrpSpPr/>
          <p:nvPr/>
        </p:nvGrpSpPr>
        <p:grpSpPr>
          <a:xfrm>
            <a:off x="6335840" y="3250230"/>
            <a:ext cx="5536367" cy="835570"/>
            <a:chOff x="6335841" y="3289123"/>
            <a:chExt cx="5536367" cy="835570"/>
          </a:xfrm>
        </p:grpSpPr>
        <p:sp>
          <p:nvSpPr>
            <p:cNvPr id="15" name="Rounded Rectangle 14">
              <a:extLst>
                <a:ext uri="{FF2B5EF4-FFF2-40B4-BE49-F238E27FC236}">
                  <a16:creationId xmlns:a16="http://schemas.microsoft.com/office/drawing/2014/main" id="{58BF5CAC-9FE8-F5CB-E857-43F22E976E0E}"/>
                </a:ext>
              </a:extLst>
            </p:cNvPr>
            <p:cNvSpPr/>
            <p:nvPr/>
          </p:nvSpPr>
          <p:spPr>
            <a:xfrm>
              <a:off x="6335841" y="3289123"/>
              <a:ext cx="5536367" cy="835570"/>
            </a:xfrm>
            <a:prstGeom prst="roundRect">
              <a:avLst>
                <a:gd name="adj" fmla="val 50000"/>
              </a:avLst>
            </a:prstGeom>
            <a:solidFill>
              <a:srgbClr val="0E92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US" dirty="0">
                  <a:solidFill>
                    <a:schemeClr val="bg1"/>
                  </a:solidFill>
                  <a:latin typeface="Arial" panose="020B0604020202020204" pitchFamily="34" charset="0"/>
                  <a:cs typeface="Arial" panose="020B0604020202020204" pitchFamily="34" charset="0"/>
                </a:rPr>
                <a:t>Conflicts of Interest</a:t>
              </a:r>
            </a:p>
          </p:txBody>
        </p:sp>
        <p:pic>
          <p:nvPicPr>
            <p:cNvPr id="26" name="Graphic 25" descr="Minimize with solid fill">
              <a:extLst>
                <a:ext uri="{FF2B5EF4-FFF2-40B4-BE49-F238E27FC236}">
                  <a16:creationId xmlns:a16="http://schemas.microsoft.com/office/drawing/2014/main" id="{D5D8ED59-AF87-5ED5-A829-B7CDB96986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85613" y="3489485"/>
              <a:ext cx="457200" cy="457200"/>
            </a:xfrm>
            <a:prstGeom prst="rect">
              <a:avLst/>
            </a:prstGeom>
          </p:spPr>
        </p:pic>
      </p:grpSp>
      <p:grpSp>
        <p:nvGrpSpPr>
          <p:cNvPr id="34" name="Group 33">
            <a:extLst>
              <a:ext uri="{FF2B5EF4-FFF2-40B4-BE49-F238E27FC236}">
                <a16:creationId xmlns:a16="http://schemas.microsoft.com/office/drawing/2014/main" id="{80ACF069-8F76-4C4A-7E0B-F77B20E70D64}"/>
              </a:ext>
            </a:extLst>
          </p:cNvPr>
          <p:cNvGrpSpPr/>
          <p:nvPr/>
        </p:nvGrpSpPr>
        <p:grpSpPr>
          <a:xfrm>
            <a:off x="6335840" y="4235952"/>
            <a:ext cx="5536367" cy="835570"/>
            <a:chOff x="6335843" y="4255398"/>
            <a:chExt cx="5536367" cy="835570"/>
          </a:xfrm>
        </p:grpSpPr>
        <p:sp>
          <p:nvSpPr>
            <p:cNvPr id="13" name="Rounded Rectangle 12">
              <a:extLst>
                <a:ext uri="{FF2B5EF4-FFF2-40B4-BE49-F238E27FC236}">
                  <a16:creationId xmlns:a16="http://schemas.microsoft.com/office/drawing/2014/main" id="{13C92279-9E30-A87C-A846-210EDB51CAA3}"/>
                </a:ext>
              </a:extLst>
            </p:cNvPr>
            <p:cNvSpPr/>
            <p:nvPr/>
          </p:nvSpPr>
          <p:spPr>
            <a:xfrm>
              <a:off x="6335843" y="4255398"/>
              <a:ext cx="5536367" cy="835570"/>
            </a:xfrm>
            <a:prstGeom prst="roundRect">
              <a:avLst>
                <a:gd name="adj" fmla="val 50000"/>
              </a:avLst>
            </a:prstGeom>
            <a:solidFill>
              <a:srgbClr val="0E92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US" dirty="0">
                  <a:solidFill>
                    <a:schemeClr val="bg1"/>
                  </a:solidFill>
                  <a:latin typeface="Arial" panose="020B0604020202020204" pitchFamily="34" charset="0"/>
                  <a:cs typeface="Arial" panose="020B0604020202020204" pitchFamily="34" charset="0"/>
                </a:rPr>
                <a:t>Support with Funding Activities and Opportunities</a:t>
              </a:r>
            </a:p>
          </p:txBody>
        </p:sp>
        <p:pic>
          <p:nvPicPr>
            <p:cNvPr id="28" name="Graphic 27" descr="Money with solid fill">
              <a:extLst>
                <a:ext uri="{FF2B5EF4-FFF2-40B4-BE49-F238E27FC236}">
                  <a16:creationId xmlns:a16="http://schemas.microsoft.com/office/drawing/2014/main" id="{88D71135-17FB-8B75-BEC4-D53B99D8C22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85613" y="4454552"/>
              <a:ext cx="457200" cy="457200"/>
            </a:xfrm>
            <a:prstGeom prst="rect">
              <a:avLst/>
            </a:prstGeom>
          </p:spPr>
        </p:pic>
      </p:grpSp>
      <p:grpSp>
        <p:nvGrpSpPr>
          <p:cNvPr id="35" name="Group 34">
            <a:extLst>
              <a:ext uri="{FF2B5EF4-FFF2-40B4-BE49-F238E27FC236}">
                <a16:creationId xmlns:a16="http://schemas.microsoft.com/office/drawing/2014/main" id="{9FA49605-4FE7-AAB6-B8B7-6E6A81530910}"/>
              </a:ext>
            </a:extLst>
          </p:cNvPr>
          <p:cNvGrpSpPr/>
          <p:nvPr/>
        </p:nvGrpSpPr>
        <p:grpSpPr>
          <a:xfrm>
            <a:off x="6335840" y="5221673"/>
            <a:ext cx="5536367" cy="835570"/>
            <a:chOff x="6335842" y="5221673"/>
            <a:chExt cx="5536367" cy="835570"/>
          </a:xfrm>
        </p:grpSpPr>
        <p:sp>
          <p:nvSpPr>
            <p:cNvPr id="14" name="Rounded Rectangle 13">
              <a:extLst>
                <a:ext uri="{FF2B5EF4-FFF2-40B4-BE49-F238E27FC236}">
                  <a16:creationId xmlns:a16="http://schemas.microsoft.com/office/drawing/2014/main" id="{93C55E61-81B0-0E2A-F3DA-8BBFB97057B0}"/>
                </a:ext>
              </a:extLst>
            </p:cNvPr>
            <p:cNvSpPr/>
            <p:nvPr/>
          </p:nvSpPr>
          <p:spPr>
            <a:xfrm>
              <a:off x="6335842" y="5221673"/>
              <a:ext cx="5536367" cy="835570"/>
            </a:xfrm>
            <a:prstGeom prst="roundRect">
              <a:avLst>
                <a:gd name="adj" fmla="val 50000"/>
              </a:avLst>
            </a:prstGeom>
            <a:solidFill>
              <a:srgbClr val="0E92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US" dirty="0">
                  <a:solidFill>
                    <a:schemeClr val="bg1"/>
                  </a:solidFill>
                  <a:latin typeface="Arial" panose="020B0604020202020204" pitchFamily="34" charset="0"/>
                  <a:cs typeface="Arial" panose="020B0604020202020204" pitchFamily="34" charset="0"/>
                </a:rPr>
                <a:t>Keeping Chapter Finances on Track</a:t>
              </a:r>
            </a:p>
          </p:txBody>
        </p:sp>
        <p:pic>
          <p:nvPicPr>
            <p:cNvPr id="30" name="Graphic 29" descr="Bar graph with upward trend with solid fill">
              <a:extLst>
                <a:ext uri="{FF2B5EF4-FFF2-40B4-BE49-F238E27FC236}">
                  <a16:creationId xmlns:a16="http://schemas.microsoft.com/office/drawing/2014/main" id="{6B43C014-4FCD-8909-BA43-F9A41648D76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85613" y="5433605"/>
              <a:ext cx="457200" cy="457200"/>
            </a:xfrm>
            <a:prstGeom prst="rect">
              <a:avLst/>
            </a:prstGeom>
          </p:spPr>
        </p:pic>
      </p:grpSp>
      <p:pic>
        <p:nvPicPr>
          <p:cNvPr id="2" name="Google Shape;87;p1">
            <a:extLst>
              <a:ext uri="{FF2B5EF4-FFF2-40B4-BE49-F238E27FC236}">
                <a16:creationId xmlns:a16="http://schemas.microsoft.com/office/drawing/2014/main" id="{FFC650C3-D556-54C9-FAC9-304C213EEE48}"/>
              </a:ext>
            </a:extLst>
          </p:cNvPr>
          <p:cNvPicPr preferRelativeResize="0"/>
          <p:nvPr/>
        </p:nvPicPr>
        <p:blipFill>
          <a:blip r:embed="rId14">
            <a:alphaModFix/>
          </a:blip>
          <a:stretch>
            <a:fillRect/>
          </a:stretch>
        </p:blipFill>
        <p:spPr>
          <a:xfrm>
            <a:off x="172994" y="6069447"/>
            <a:ext cx="690069" cy="690069"/>
          </a:xfrm>
          <a:prstGeom prst="rect">
            <a:avLst/>
          </a:prstGeom>
          <a:noFill/>
          <a:ln>
            <a:noFill/>
          </a:ln>
        </p:spPr>
      </p:pic>
    </p:spTree>
    <p:extLst>
      <p:ext uri="{BB962C8B-B14F-4D97-AF65-F5344CB8AC3E}">
        <p14:creationId xmlns:p14="http://schemas.microsoft.com/office/powerpoint/2010/main" val="421875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5D65BF17-E419-A4C4-2244-8219E3548F62}"/>
              </a:ext>
            </a:extLst>
          </p:cNvPr>
          <p:cNvSpPr>
            <a:spLocks noGrp="1"/>
          </p:cNvSpPr>
          <p:nvPr>
            <p:ph idx="1"/>
          </p:nvPr>
        </p:nvSpPr>
        <p:spPr>
          <a:xfrm>
            <a:off x="364825" y="1471421"/>
            <a:ext cx="11180630" cy="1760800"/>
          </a:xfrm>
        </p:spPr>
        <p:txBody>
          <a:bodyPr>
            <a:noAutofit/>
          </a:bodyPr>
          <a:lstStyle/>
          <a:p>
            <a:pPr marL="0" indent="0">
              <a:buNone/>
            </a:pPr>
            <a:endParaRPr lang="en-US" sz="6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If you receive an email that is from a Chapter President, Chapter Officer, Regional or Society Officer asking you to do something you don’t normally do (buy gifts, transfer money), it’s likely a scam.  </a:t>
            </a:r>
          </a:p>
          <a:p>
            <a:pPr lvl="1"/>
            <a:r>
              <a:rPr lang="en-US" dirty="0">
                <a:solidFill>
                  <a:schemeClr val="bg1"/>
                </a:solidFill>
                <a:latin typeface="Arial" panose="020B0604020202020204" pitchFamily="34" charset="0"/>
                <a:cs typeface="Arial" panose="020B0604020202020204" pitchFamily="34" charset="0"/>
              </a:rPr>
              <a:t>If money or sensitive information is involved… Guilty until proven innocent!</a:t>
            </a:r>
          </a:p>
          <a:p>
            <a:pPr lvl="1"/>
            <a:r>
              <a:rPr lang="en-US" dirty="0">
                <a:solidFill>
                  <a:schemeClr val="bg1"/>
                </a:solidFill>
                <a:latin typeface="Arial" panose="020B0604020202020204" pitchFamily="34" charset="0"/>
                <a:cs typeface="Arial" panose="020B0604020202020204" pitchFamily="34" charset="0"/>
              </a:rPr>
              <a:t>Suggested actions:</a:t>
            </a:r>
          </a:p>
          <a:p>
            <a:pPr lvl="1"/>
            <a:endParaRPr lang="en-US" sz="600" dirty="0">
              <a:solidFill>
                <a:schemeClr val="bg1"/>
              </a:solidFill>
              <a:latin typeface="Arial" panose="020B0604020202020204" pitchFamily="34" charset="0"/>
              <a:cs typeface="Arial" panose="020B0604020202020204" pitchFamily="34" charset="0"/>
            </a:endParaRPr>
          </a:p>
          <a:p>
            <a:pPr lvl="2">
              <a:buFont typeface="Courier New" panose="02070309020205020404" pitchFamily="49" charset="0"/>
              <a:buChar char="o"/>
            </a:pPr>
            <a:r>
              <a:rPr lang="en-US" sz="1800" dirty="0">
                <a:solidFill>
                  <a:schemeClr val="bg1"/>
                </a:solidFill>
                <a:latin typeface="Arial" panose="020B0604020202020204" pitchFamily="34" charset="0"/>
                <a:cs typeface="Arial" panose="020B0604020202020204" pitchFamily="34" charset="0"/>
              </a:rPr>
              <a:t>Don’t respond to the email.</a:t>
            </a:r>
          </a:p>
          <a:p>
            <a:pPr lvl="2">
              <a:buFont typeface="Courier New" panose="02070309020205020404" pitchFamily="49" charset="0"/>
              <a:buChar char="o"/>
            </a:pPr>
            <a:r>
              <a:rPr lang="en-US" sz="1800" dirty="0">
                <a:solidFill>
                  <a:schemeClr val="bg1"/>
                </a:solidFill>
                <a:latin typeface="Arial" panose="020B0604020202020204" pitchFamily="34" charset="0"/>
                <a:cs typeface="Arial" panose="020B0604020202020204" pitchFamily="34" charset="0"/>
              </a:rPr>
              <a:t>Contact the person face to face, if possible, to question the email or contact them via telephone.</a:t>
            </a:r>
          </a:p>
          <a:p>
            <a:pPr lvl="2">
              <a:buFont typeface="Courier New" panose="02070309020205020404" pitchFamily="49" charset="0"/>
              <a:buChar char="o"/>
            </a:pPr>
            <a:r>
              <a:rPr lang="en-US" sz="1800" dirty="0">
                <a:solidFill>
                  <a:schemeClr val="bg1"/>
                </a:solidFill>
                <a:latin typeface="Arial" panose="020B0604020202020204" pitchFamily="34" charset="0"/>
                <a:cs typeface="Arial" panose="020B0604020202020204" pitchFamily="34" charset="0"/>
              </a:rPr>
              <a:t>Do nothing until you can contact that person to confirm the request.</a:t>
            </a:r>
          </a:p>
          <a:p>
            <a:pPr lvl="2">
              <a:buFont typeface="Courier New" panose="02070309020205020404" pitchFamily="49" charset="0"/>
              <a:buChar char="o"/>
            </a:pPr>
            <a:r>
              <a:rPr lang="en-US" sz="1800" dirty="0">
                <a:solidFill>
                  <a:schemeClr val="bg1"/>
                </a:solidFill>
                <a:latin typeface="Arial" panose="020B0604020202020204" pitchFamily="34" charset="0"/>
                <a:cs typeface="Arial" panose="020B0604020202020204" pitchFamily="34" charset="0"/>
              </a:rPr>
              <a:t>If you send money and are scammed, contact your company or if no policy is in place:	</a:t>
            </a:r>
          </a:p>
          <a:p>
            <a:pPr lvl="2">
              <a:buFont typeface="Courier New" panose="02070309020205020404" pitchFamily="49" charset="0"/>
              <a:buChar char="o"/>
            </a:pPr>
            <a:r>
              <a:rPr lang="en-US" sz="1800" dirty="0">
                <a:solidFill>
                  <a:schemeClr val="bg1"/>
                </a:solidFill>
                <a:latin typeface="Arial" panose="020B0604020202020204" pitchFamily="34" charset="0"/>
                <a:cs typeface="Arial" panose="020B0604020202020204" pitchFamily="34" charset="0"/>
              </a:rPr>
              <a:t>Contact your bank immediately.</a:t>
            </a:r>
          </a:p>
          <a:p>
            <a:pPr lvl="2">
              <a:buFont typeface="Courier New" panose="02070309020205020404" pitchFamily="49" charset="0"/>
              <a:buChar char="o"/>
            </a:pPr>
            <a:r>
              <a:rPr lang="en-US" sz="1800" dirty="0">
                <a:solidFill>
                  <a:schemeClr val="bg1"/>
                </a:solidFill>
                <a:latin typeface="Arial" panose="020B0604020202020204" pitchFamily="34" charset="0"/>
                <a:cs typeface="Arial" panose="020B0604020202020204" pitchFamily="34" charset="0"/>
              </a:rPr>
              <a:t>Contact law enforcement.</a:t>
            </a:r>
          </a:p>
          <a:p>
            <a:pPr lvl="2">
              <a:buFont typeface="Courier New" panose="02070309020205020404" pitchFamily="49" charset="0"/>
              <a:buChar char="o"/>
            </a:pPr>
            <a:r>
              <a:rPr lang="en-US" sz="1800" dirty="0">
                <a:solidFill>
                  <a:schemeClr val="bg1"/>
                </a:solidFill>
                <a:latin typeface="Arial" panose="020B0604020202020204" pitchFamily="34" charset="0"/>
                <a:cs typeface="Arial" panose="020B0604020202020204" pitchFamily="34" charset="0"/>
              </a:rPr>
              <a:t>File a complaint.</a:t>
            </a:r>
          </a:p>
          <a:p>
            <a:pPr lvl="2">
              <a:buFont typeface="Courier New" panose="02070309020205020404" pitchFamily="49" charset="0"/>
              <a:buChar char="o"/>
            </a:pPr>
            <a:r>
              <a:rPr lang="en-US" sz="1800" dirty="0">
                <a:solidFill>
                  <a:schemeClr val="bg1"/>
                </a:solidFill>
                <a:latin typeface="Arial" panose="020B0604020202020204" pitchFamily="34" charset="0"/>
                <a:cs typeface="Arial" panose="020B0604020202020204" pitchFamily="34" charset="0"/>
              </a:rPr>
              <a:t>Brief the BOG and Regional Leadership. </a:t>
            </a:r>
            <a:endParaRPr lang="en-US" sz="1600" dirty="0">
              <a:solidFill>
                <a:schemeClr val="bg1"/>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0C6ECC29-20E5-BBB5-7BF5-C455F4E18C0B}"/>
              </a:ext>
            </a:extLst>
          </p:cNvPr>
          <p:cNvSpPr/>
          <p:nvPr/>
        </p:nvSpPr>
        <p:spPr>
          <a:xfrm>
            <a:off x="-2835939" y="280646"/>
            <a:ext cx="7788871" cy="835570"/>
          </a:xfrm>
          <a:prstGeom prst="roundRect">
            <a:avLst>
              <a:gd name="adj" fmla="val 50000"/>
            </a:avLst>
          </a:prstGeom>
          <a:solidFill>
            <a:srgbClr val="07B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9F6C2C92-58CC-3632-8082-6A60CD17BCC7}"/>
              </a:ext>
            </a:extLst>
          </p:cNvPr>
          <p:cNvSpPr/>
          <p:nvPr/>
        </p:nvSpPr>
        <p:spPr>
          <a:xfrm>
            <a:off x="4104611"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F3583A0-79FC-6578-AE4B-815A6E43ADE5}"/>
              </a:ext>
            </a:extLst>
          </p:cNvPr>
          <p:cNvSpPr txBox="1"/>
          <p:nvPr/>
        </p:nvSpPr>
        <p:spPr>
          <a:xfrm>
            <a:off x="264249" y="467598"/>
            <a:ext cx="4587497" cy="461665"/>
          </a:xfrm>
          <a:prstGeom prst="rect">
            <a:avLst/>
          </a:prstGeom>
          <a:noFill/>
        </p:spPr>
        <p:txBody>
          <a:bodyPr wrap="square">
            <a:spAutoFit/>
          </a:bodyPr>
          <a:lstStyle/>
          <a:p>
            <a:r>
              <a:rPr lang="en-US" sz="2400" b="1" dirty="0">
                <a:solidFill>
                  <a:schemeClr val="bg1"/>
                </a:solidFill>
                <a:cs typeface="Arial" pitchFamily="34" charset="0"/>
              </a:rPr>
              <a:t>Phishing Email Guidance</a:t>
            </a:r>
            <a:endParaRPr lang="en-US" sz="2400" dirty="0"/>
          </a:p>
        </p:txBody>
      </p:sp>
      <p:pic>
        <p:nvPicPr>
          <p:cNvPr id="22" name="Graphic 21" descr="Radioactive with solid fill">
            <a:extLst>
              <a:ext uri="{FF2B5EF4-FFF2-40B4-BE49-F238E27FC236}">
                <a16:creationId xmlns:a16="http://schemas.microsoft.com/office/drawing/2014/main" id="{B7C7A412-615D-5E7D-8648-BEF398B5FD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07498" y="493649"/>
            <a:ext cx="420624" cy="420624"/>
          </a:xfrm>
          <a:prstGeom prst="rect">
            <a:avLst/>
          </a:prstGeom>
        </p:spPr>
      </p:pic>
      <p:sp>
        <p:nvSpPr>
          <p:cNvPr id="35" name="Google Shape;92;p1">
            <a:extLst>
              <a:ext uri="{FF2B5EF4-FFF2-40B4-BE49-F238E27FC236}">
                <a16:creationId xmlns:a16="http://schemas.microsoft.com/office/drawing/2014/main" id="{84421C8E-942B-3929-A9DE-16EDC9CCB244}"/>
              </a:ext>
            </a:extLst>
          </p:cNvPr>
          <p:cNvSpPr/>
          <p:nvPr/>
        </p:nvSpPr>
        <p:spPr>
          <a:xfrm rot="10800000" flipV="1">
            <a:off x="-1" y="6774507"/>
            <a:ext cx="12192000" cy="9848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oogle Shape;87;p1">
            <a:extLst>
              <a:ext uri="{FF2B5EF4-FFF2-40B4-BE49-F238E27FC236}">
                <a16:creationId xmlns:a16="http://schemas.microsoft.com/office/drawing/2014/main" id="{B76AC472-F9DF-EC7E-F6D4-C21D7F1ACE97}"/>
              </a:ext>
            </a:extLst>
          </p:cNvPr>
          <p:cNvPicPr preferRelativeResize="0"/>
          <p:nvPr/>
        </p:nvPicPr>
        <p:blipFill>
          <a:blip r:embed="rId4">
            <a:alphaModFix/>
          </a:blip>
          <a:stretch>
            <a:fillRect/>
          </a:stretch>
        </p:blipFill>
        <p:spPr>
          <a:xfrm>
            <a:off x="172994" y="6069447"/>
            <a:ext cx="690069" cy="690069"/>
          </a:xfrm>
          <a:prstGeom prst="rect">
            <a:avLst/>
          </a:prstGeom>
          <a:noFill/>
          <a:ln>
            <a:noFill/>
          </a:ln>
        </p:spPr>
      </p:pic>
    </p:spTree>
    <p:extLst>
      <p:ext uri="{BB962C8B-B14F-4D97-AF65-F5344CB8AC3E}">
        <p14:creationId xmlns:p14="http://schemas.microsoft.com/office/powerpoint/2010/main" val="2664145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 name="Google Shape;92;p1">
            <a:extLst>
              <a:ext uri="{FF2B5EF4-FFF2-40B4-BE49-F238E27FC236}">
                <a16:creationId xmlns:a16="http://schemas.microsoft.com/office/drawing/2014/main" id="{84421C8E-942B-3929-A9DE-16EDC9CCB244}"/>
              </a:ext>
            </a:extLst>
          </p:cNvPr>
          <p:cNvSpPr/>
          <p:nvPr/>
        </p:nvSpPr>
        <p:spPr>
          <a:xfrm rot="10800000" flipV="1">
            <a:off x="-1" y="6774507"/>
            <a:ext cx="12192000" cy="9848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Content Placeholder 3">
            <a:extLst>
              <a:ext uri="{FF2B5EF4-FFF2-40B4-BE49-F238E27FC236}">
                <a16:creationId xmlns:a16="http://schemas.microsoft.com/office/drawing/2014/main" id="{CB52A9AC-4190-F324-9ECB-77B950D9C28E}"/>
              </a:ext>
            </a:extLst>
          </p:cNvPr>
          <p:cNvPicPr>
            <a:picLocks noGrp="1" noChangeAspect="1"/>
          </p:cNvPicPr>
          <p:nvPr>
            <p:ph idx="1"/>
          </p:nvPr>
        </p:nvPicPr>
        <p:blipFill>
          <a:blip r:embed="rId2"/>
          <a:stretch>
            <a:fillRect/>
          </a:stretch>
        </p:blipFill>
        <p:spPr>
          <a:xfrm>
            <a:off x="438777" y="246813"/>
            <a:ext cx="11314443" cy="6364374"/>
          </a:xfrm>
          <a:prstGeom prst="rect">
            <a:avLst/>
          </a:prstGeom>
        </p:spPr>
      </p:pic>
    </p:spTree>
    <p:extLst>
      <p:ext uri="{BB962C8B-B14F-4D97-AF65-F5344CB8AC3E}">
        <p14:creationId xmlns:p14="http://schemas.microsoft.com/office/powerpoint/2010/main" val="1600340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Google Shape;329;g145dbaaffba_1_106">
            <a:extLst>
              <a:ext uri="{FF2B5EF4-FFF2-40B4-BE49-F238E27FC236}">
                <a16:creationId xmlns:a16="http://schemas.microsoft.com/office/drawing/2014/main" id="{55D00499-8C52-A717-DBF2-2E8DBFDF3532}"/>
              </a:ext>
            </a:extLst>
          </p:cNvPr>
          <p:cNvSpPr/>
          <p:nvPr/>
        </p:nvSpPr>
        <p:spPr>
          <a:xfrm>
            <a:off x="9435000" y="0"/>
            <a:ext cx="2757000" cy="6858000"/>
          </a:xfrm>
          <a:prstGeom prst="rect">
            <a:avLst/>
          </a:prstGeom>
          <a:gradFill>
            <a:gsLst>
              <a:gs pos="0">
                <a:srgbClr val="0072C6"/>
              </a:gs>
              <a:gs pos="100000">
                <a:srgbClr val="7FBA0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0;g145dbaaffba_1_106">
            <a:extLst>
              <a:ext uri="{FF2B5EF4-FFF2-40B4-BE49-F238E27FC236}">
                <a16:creationId xmlns:a16="http://schemas.microsoft.com/office/drawing/2014/main" id="{52067AC0-F3A4-FE38-F5D4-457D5AAFC732}"/>
              </a:ext>
            </a:extLst>
          </p:cNvPr>
          <p:cNvSpPr/>
          <p:nvPr/>
        </p:nvSpPr>
        <p:spPr>
          <a:xfrm rot="15747329">
            <a:off x="3826573" y="-702619"/>
            <a:ext cx="8061854" cy="7860334"/>
          </a:xfrm>
          <a:prstGeom prst="heptagon">
            <a:avLst>
              <a:gd name="hf" fmla="val 102572"/>
              <a:gd name="vf" fmla="val 10521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9D6F9DC6-7FB5-0295-45DF-9218B7EB2E83}"/>
              </a:ext>
            </a:extLst>
          </p:cNvPr>
          <p:cNvSpPr txBox="1"/>
          <p:nvPr/>
        </p:nvSpPr>
        <p:spPr>
          <a:xfrm>
            <a:off x="2117768" y="2967335"/>
            <a:ext cx="6967273" cy="923330"/>
          </a:xfrm>
          <a:prstGeom prst="rect">
            <a:avLst/>
          </a:prstGeom>
          <a:noFill/>
        </p:spPr>
        <p:txBody>
          <a:bodyPr wrap="square">
            <a:spAutoFit/>
          </a:bodyPr>
          <a:lstStyle/>
          <a:p>
            <a:r>
              <a:rPr lang="en-US" sz="5400" b="1" dirty="0">
                <a:solidFill>
                  <a:schemeClr val="bg1"/>
                </a:solidFill>
                <a:latin typeface="Arial" panose="020B0604020202020204" pitchFamily="34" charset="0"/>
                <a:cs typeface="Arial" panose="020B0604020202020204" pitchFamily="34" charset="0"/>
              </a:rPr>
              <a:t>     Important Notes</a:t>
            </a:r>
          </a:p>
        </p:txBody>
      </p:sp>
      <p:sp>
        <p:nvSpPr>
          <p:cNvPr id="10" name="Oval 9">
            <a:extLst>
              <a:ext uri="{FF2B5EF4-FFF2-40B4-BE49-F238E27FC236}">
                <a16:creationId xmlns:a16="http://schemas.microsoft.com/office/drawing/2014/main" id="{5744B4C5-68A7-73A2-D699-53A999A51CF3}"/>
              </a:ext>
            </a:extLst>
          </p:cNvPr>
          <p:cNvSpPr/>
          <p:nvPr/>
        </p:nvSpPr>
        <p:spPr>
          <a:xfrm>
            <a:off x="2154839" y="3015049"/>
            <a:ext cx="827903" cy="827903"/>
          </a:xfrm>
          <a:prstGeom prst="ellipse">
            <a:avLst/>
          </a:prstGeom>
          <a:solidFill>
            <a:srgbClr val="30C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phic 1" descr="Clipboard outline">
            <a:extLst>
              <a:ext uri="{FF2B5EF4-FFF2-40B4-BE49-F238E27FC236}">
                <a16:creationId xmlns:a16="http://schemas.microsoft.com/office/drawing/2014/main" id="{CDF055F7-38A0-E571-9C5D-69A9655832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69596" y="3114816"/>
            <a:ext cx="628368" cy="628368"/>
          </a:xfrm>
          <a:prstGeom prst="rect">
            <a:avLst/>
          </a:prstGeom>
        </p:spPr>
      </p:pic>
    </p:spTree>
    <p:extLst>
      <p:ext uri="{BB962C8B-B14F-4D97-AF65-F5344CB8AC3E}">
        <p14:creationId xmlns:p14="http://schemas.microsoft.com/office/powerpoint/2010/main" val="1611137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9152DCFF-9722-B5E6-9426-242D653F475B}"/>
              </a:ext>
            </a:extLst>
          </p:cNvPr>
          <p:cNvSpPr>
            <a:spLocks noGrp="1"/>
          </p:cNvSpPr>
          <p:nvPr>
            <p:ph idx="1"/>
          </p:nvPr>
        </p:nvSpPr>
        <p:spPr>
          <a:xfrm>
            <a:off x="1140813" y="1401093"/>
            <a:ext cx="9910371" cy="4383477"/>
          </a:xfrm>
        </p:spPr>
        <p:txBody>
          <a:bodyPr>
            <a:noAutofit/>
          </a:bodyPr>
          <a:lstStyle/>
          <a:p>
            <a:r>
              <a:rPr lang="en-US" sz="2000" dirty="0">
                <a:solidFill>
                  <a:schemeClr val="bg1"/>
                </a:solidFill>
              </a:rPr>
              <a:t>Watch for scams and phishing emails/texts</a:t>
            </a:r>
          </a:p>
          <a:p>
            <a:r>
              <a:rPr lang="en-US" sz="2000" dirty="0">
                <a:solidFill>
                  <a:schemeClr val="bg1"/>
                </a:solidFill>
              </a:rPr>
              <a:t>Anyone can ask to review chapter or regional finances; our books are open</a:t>
            </a:r>
          </a:p>
          <a:p>
            <a:r>
              <a:rPr lang="en-US" sz="2000" dirty="0">
                <a:solidFill>
                  <a:schemeClr val="bg1"/>
                </a:solidFill>
                <a:cs typeface="Arial" pitchFamily="34" charset="0"/>
              </a:rPr>
              <a:t>Spread out authority and make sure signature authorities are clear on all accounts.</a:t>
            </a:r>
          </a:p>
          <a:p>
            <a:r>
              <a:rPr lang="en-US" sz="2000" dirty="0">
                <a:solidFill>
                  <a:schemeClr val="bg1"/>
                </a:solidFill>
                <a:cs typeface="Arial" pitchFamily="34" charset="0"/>
              </a:rPr>
              <a:t>Where possible all Research Donations should be forwarded directly to ASHRAE Research. Don’t hold. If the check has ASHRAE in the name, Society can deposit it.</a:t>
            </a:r>
          </a:p>
          <a:p>
            <a:r>
              <a:rPr lang="en-US" sz="2000" dirty="0">
                <a:solidFill>
                  <a:schemeClr val="bg1"/>
                </a:solidFill>
                <a:cs typeface="Arial" pitchFamily="34" charset="0"/>
              </a:rPr>
              <a:t>All investments should be in safe low risk investments. (I.e. bonds, term deposits), in the ASHRAE Foundation or a Chapter Foundation.</a:t>
            </a:r>
          </a:p>
          <a:p>
            <a:r>
              <a:rPr lang="en-US" sz="2000" u="sng" dirty="0">
                <a:solidFill>
                  <a:schemeClr val="bg1"/>
                </a:solidFill>
                <a:cs typeface="Arial" pitchFamily="34" charset="0"/>
              </a:rPr>
              <a:t>ASHRAE Foundation</a:t>
            </a:r>
          </a:p>
          <a:p>
            <a:pPr lvl="1">
              <a:buFont typeface="Courier New" panose="02070309020205020404" pitchFamily="49" charset="0"/>
              <a:buChar char="o"/>
            </a:pPr>
            <a:r>
              <a:rPr lang="en-US" sz="1800" dirty="0">
                <a:solidFill>
                  <a:schemeClr val="bg1"/>
                </a:solidFill>
                <a:cs typeface="Arial" pitchFamily="34" charset="0"/>
              </a:rPr>
              <a:t>Minimum $3,000 investment.  5% annual return in perpetuity allocated to RP, Education, YEA, Scholarships. Counts towards annual goals every year thereafter.</a:t>
            </a:r>
          </a:p>
          <a:p>
            <a:pPr lvl="1">
              <a:buFont typeface="Courier New" panose="02070309020205020404" pitchFamily="49" charset="0"/>
              <a:buChar char="o"/>
            </a:pPr>
            <a:r>
              <a:rPr lang="en-US" sz="1800" dirty="0">
                <a:solidFill>
                  <a:schemeClr val="bg1"/>
                </a:solidFill>
                <a:cs typeface="Arial" pitchFamily="34" charset="0"/>
              </a:rPr>
              <a:t>Chapters with large bank accounts should consider donating and reducing account balance to a more reasonable amount.</a:t>
            </a:r>
          </a:p>
          <a:p>
            <a:pPr lvl="1">
              <a:buFont typeface="Courier New" panose="02070309020205020404" pitchFamily="49" charset="0"/>
              <a:buChar char="o"/>
            </a:pPr>
            <a:r>
              <a:rPr lang="en-US" sz="1800" dirty="0">
                <a:solidFill>
                  <a:schemeClr val="bg1"/>
                </a:solidFill>
                <a:cs typeface="Arial" pitchFamily="34" charset="0"/>
              </a:rPr>
              <a:t>$30,000 min. for Chapter operated-  or $60,000 for Society run- scholarship fund with 5 years to vest. $1,500/$3,000 annual scholarship</a:t>
            </a:r>
          </a:p>
        </p:txBody>
      </p:sp>
      <p:sp>
        <p:nvSpPr>
          <p:cNvPr id="5" name="Rounded Rectangle 4">
            <a:extLst>
              <a:ext uri="{FF2B5EF4-FFF2-40B4-BE49-F238E27FC236}">
                <a16:creationId xmlns:a16="http://schemas.microsoft.com/office/drawing/2014/main" id="{EC8C02B8-076B-4853-DCCD-E971657B5308}"/>
              </a:ext>
            </a:extLst>
          </p:cNvPr>
          <p:cNvSpPr/>
          <p:nvPr/>
        </p:nvSpPr>
        <p:spPr>
          <a:xfrm>
            <a:off x="-4050138" y="280646"/>
            <a:ext cx="7788871" cy="835570"/>
          </a:xfrm>
          <a:prstGeom prst="roundRect">
            <a:avLst>
              <a:gd name="adj" fmla="val 50000"/>
            </a:avLst>
          </a:prstGeom>
          <a:solidFill>
            <a:srgbClr val="30C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E9F48485-3A14-8739-BFB0-6055B0E02F68}"/>
              </a:ext>
            </a:extLst>
          </p:cNvPr>
          <p:cNvSpPr/>
          <p:nvPr/>
        </p:nvSpPr>
        <p:spPr>
          <a:xfrm>
            <a:off x="2890412"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00FF7B7-78EB-AA9D-30AF-E96CB4D4F399}"/>
              </a:ext>
            </a:extLst>
          </p:cNvPr>
          <p:cNvSpPr txBox="1"/>
          <p:nvPr/>
        </p:nvSpPr>
        <p:spPr>
          <a:xfrm>
            <a:off x="234269" y="467598"/>
            <a:ext cx="3335428" cy="461665"/>
          </a:xfrm>
          <a:prstGeom prst="rect">
            <a:avLst/>
          </a:prstGeom>
          <a:noFill/>
        </p:spPr>
        <p:txBody>
          <a:bodyPr wrap="square">
            <a:spAutoFit/>
          </a:bodyPr>
          <a:lstStyle/>
          <a:p>
            <a:r>
              <a:rPr lang="en-US" sz="2400" b="1" dirty="0">
                <a:solidFill>
                  <a:schemeClr val="bg1"/>
                </a:solidFill>
                <a:cs typeface="Arial" pitchFamily="34" charset="0"/>
              </a:rPr>
              <a:t>Additional Notes</a:t>
            </a:r>
            <a:endParaRPr lang="en-US" sz="2400" dirty="0"/>
          </a:p>
        </p:txBody>
      </p:sp>
      <p:sp>
        <p:nvSpPr>
          <p:cNvPr id="9" name="Google Shape;92;p1">
            <a:extLst>
              <a:ext uri="{FF2B5EF4-FFF2-40B4-BE49-F238E27FC236}">
                <a16:creationId xmlns:a16="http://schemas.microsoft.com/office/drawing/2014/main" id="{2F97E296-B8D9-A09C-A2FE-3D99686B8C65}"/>
              </a:ext>
            </a:extLst>
          </p:cNvPr>
          <p:cNvSpPr/>
          <p:nvPr/>
        </p:nvSpPr>
        <p:spPr>
          <a:xfrm rot="10800000" flipV="1">
            <a:off x="-1" y="6774507"/>
            <a:ext cx="12192000" cy="9848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raphic 10" descr="Clipboard outline">
            <a:extLst>
              <a:ext uri="{FF2B5EF4-FFF2-40B4-BE49-F238E27FC236}">
                <a16:creationId xmlns:a16="http://schemas.microsoft.com/office/drawing/2014/main" id="{F7A145BF-DFB8-5C1C-3AAA-86189FB67B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00794" y="478851"/>
            <a:ext cx="420624" cy="420624"/>
          </a:xfrm>
          <a:prstGeom prst="rect">
            <a:avLst/>
          </a:prstGeom>
        </p:spPr>
      </p:pic>
      <p:pic>
        <p:nvPicPr>
          <p:cNvPr id="2" name="Google Shape;87;p1">
            <a:extLst>
              <a:ext uri="{FF2B5EF4-FFF2-40B4-BE49-F238E27FC236}">
                <a16:creationId xmlns:a16="http://schemas.microsoft.com/office/drawing/2014/main" id="{2BDCF49F-E83E-51B4-F947-67F2026E252A}"/>
              </a:ext>
            </a:extLst>
          </p:cNvPr>
          <p:cNvPicPr preferRelativeResize="0"/>
          <p:nvPr/>
        </p:nvPicPr>
        <p:blipFill>
          <a:blip r:embed="rId4">
            <a:alphaModFix/>
          </a:blip>
          <a:stretch>
            <a:fillRect/>
          </a:stretch>
        </p:blipFill>
        <p:spPr>
          <a:xfrm>
            <a:off x="172994" y="6069447"/>
            <a:ext cx="690069" cy="690069"/>
          </a:xfrm>
          <a:prstGeom prst="rect">
            <a:avLst/>
          </a:prstGeom>
          <a:noFill/>
          <a:ln>
            <a:noFill/>
          </a:ln>
        </p:spPr>
      </p:pic>
    </p:spTree>
    <p:extLst>
      <p:ext uri="{BB962C8B-B14F-4D97-AF65-F5344CB8AC3E}">
        <p14:creationId xmlns:p14="http://schemas.microsoft.com/office/powerpoint/2010/main" val="695245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9152DCFF-9722-B5E6-9426-242D653F475B}"/>
              </a:ext>
            </a:extLst>
          </p:cNvPr>
          <p:cNvSpPr>
            <a:spLocks noGrp="1"/>
          </p:cNvSpPr>
          <p:nvPr>
            <p:ph idx="1"/>
          </p:nvPr>
        </p:nvSpPr>
        <p:spPr>
          <a:xfrm>
            <a:off x="1125026" y="1407482"/>
            <a:ext cx="9941946" cy="4754563"/>
          </a:xfrm>
        </p:spPr>
        <p:txBody>
          <a:bodyPr>
            <a:noAutofit/>
          </a:bodyPr>
          <a:lstStyle/>
          <a:p>
            <a:r>
              <a:rPr lang="en-US" sz="2400" dirty="0">
                <a:solidFill>
                  <a:schemeClr val="bg1"/>
                </a:solidFill>
              </a:rPr>
              <a:t>Region communication – Basecamp</a:t>
            </a:r>
          </a:p>
          <a:p>
            <a:pPr lvl="1">
              <a:buFont typeface="Courier New" panose="02070309020205020404" pitchFamily="49" charset="0"/>
              <a:buChar char="o"/>
            </a:pPr>
            <a:r>
              <a:rPr lang="en-US" sz="1800" dirty="0">
                <a:solidFill>
                  <a:schemeClr val="bg1"/>
                </a:solidFill>
              </a:rPr>
              <a:t>Region support, enough or need more, mid-year check-in?</a:t>
            </a:r>
          </a:p>
          <a:p>
            <a:pPr lvl="1">
              <a:buFont typeface="Courier New" panose="02070309020205020404" pitchFamily="49" charset="0"/>
              <a:buChar char="o"/>
            </a:pPr>
            <a:r>
              <a:rPr lang="en-US" sz="1800" dirty="0">
                <a:solidFill>
                  <a:schemeClr val="bg1"/>
                </a:solidFill>
              </a:rPr>
              <a:t>Office Hours w/ Buzz (DRC) and Colin (RMCR)</a:t>
            </a:r>
          </a:p>
          <a:p>
            <a:r>
              <a:rPr lang="en-US" sz="2400" dirty="0">
                <a:solidFill>
                  <a:schemeClr val="bg1"/>
                </a:solidFill>
              </a:rPr>
              <a:t>Is Treasurer part of chapter exec track?</a:t>
            </a:r>
          </a:p>
          <a:p>
            <a:pPr lvl="1">
              <a:buFont typeface="Courier New" panose="02070309020205020404" pitchFamily="49" charset="0"/>
              <a:buChar char="o"/>
            </a:pPr>
            <a:r>
              <a:rPr lang="en-US" sz="1800" dirty="0">
                <a:solidFill>
                  <a:schemeClr val="bg1"/>
                </a:solidFill>
              </a:rPr>
              <a:t>How long does Treasurer serve in your chapter?</a:t>
            </a:r>
          </a:p>
          <a:p>
            <a:r>
              <a:rPr lang="en-US" sz="2400" dirty="0">
                <a:solidFill>
                  <a:schemeClr val="bg1"/>
                </a:solidFill>
              </a:rPr>
              <a:t>Account balances</a:t>
            </a:r>
          </a:p>
          <a:p>
            <a:pPr lvl="1">
              <a:buFont typeface="Courier New" panose="02070309020205020404" pitchFamily="49" charset="0"/>
              <a:buChar char="o"/>
            </a:pPr>
            <a:r>
              <a:rPr lang="en-US" sz="1800" dirty="0">
                <a:solidFill>
                  <a:schemeClr val="bg1"/>
                </a:solidFill>
              </a:rPr>
              <a:t>A lot of high balances last year, what changes did your chapter make?</a:t>
            </a:r>
          </a:p>
          <a:p>
            <a:pPr lvl="1">
              <a:buFont typeface="Courier New" panose="02070309020205020404" pitchFamily="49" charset="0"/>
              <a:buChar char="o"/>
            </a:pPr>
            <a:r>
              <a:rPr lang="en-US" sz="1800" dirty="0">
                <a:solidFill>
                  <a:schemeClr val="bg1"/>
                </a:solidFill>
              </a:rPr>
              <a:t>Plans to utilize funds, invest, etc.?</a:t>
            </a:r>
          </a:p>
          <a:p>
            <a:pPr lvl="1">
              <a:buFont typeface="Courier New" panose="02070309020205020404" pitchFamily="49" charset="0"/>
              <a:buChar char="o"/>
            </a:pPr>
            <a:r>
              <a:rPr lang="en-US" sz="1800" dirty="0">
                <a:solidFill>
                  <a:schemeClr val="bg1"/>
                </a:solidFill>
              </a:rPr>
              <a:t>Investment accounts</a:t>
            </a:r>
          </a:p>
          <a:p>
            <a:pPr lvl="2">
              <a:buFont typeface="Wingdings" panose="05000000000000000000" pitchFamily="2" charset="2"/>
              <a:buChar char="§"/>
            </a:pPr>
            <a:r>
              <a:rPr lang="en-US" sz="1800" dirty="0">
                <a:solidFill>
                  <a:schemeClr val="bg1"/>
                </a:solidFill>
              </a:rPr>
              <a:t>Private</a:t>
            </a:r>
          </a:p>
          <a:p>
            <a:pPr lvl="2">
              <a:buFont typeface="Wingdings" panose="05000000000000000000" pitchFamily="2" charset="2"/>
              <a:buChar char="§"/>
            </a:pPr>
            <a:r>
              <a:rPr lang="en-US" sz="1800" dirty="0">
                <a:solidFill>
                  <a:schemeClr val="bg1"/>
                </a:solidFill>
              </a:rPr>
              <a:t>ASHRAE Foundation: Invest $30,000, guaranteed 5% payback annually in perpetuity ($1500/year), $60,000 -&gt; $3,000, society level scholarship.</a:t>
            </a:r>
          </a:p>
          <a:p>
            <a:r>
              <a:rPr lang="en-US" sz="2400" dirty="0">
                <a:solidFill>
                  <a:schemeClr val="bg1"/>
                </a:solidFill>
              </a:rPr>
              <a:t>Questions, concerns, issues?</a:t>
            </a:r>
          </a:p>
        </p:txBody>
      </p:sp>
      <p:sp>
        <p:nvSpPr>
          <p:cNvPr id="5" name="Rounded Rectangle 4">
            <a:extLst>
              <a:ext uri="{FF2B5EF4-FFF2-40B4-BE49-F238E27FC236}">
                <a16:creationId xmlns:a16="http://schemas.microsoft.com/office/drawing/2014/main" id="{EC8C02B8-076B-4853-DCCD-E971657B5308}"/>
              </a:ext>
            </a:extLst>
          </p:cNvPr>
          <p:cNvSpPr/>
          <p:nvPr/>
        </p:nvSpPr>
        <p:spPr>
          <a:xfrm>
            <a:off x="-3366650" y="280646"/>
            <a:ext cx="7788871" cy="835570"/>
          </a:xfrm>
          <a:prstGeom prst="roundRect">
            <a:avLst>
              <a:gd name="adj" fmla="val 50000"/>
            </a:avLst>
          </a:prstGeom>
          <a:solidFill>
            <a:srgbClr val="30C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E9F48485-3A14-8739-BFB0-6055B0E02F68}"/>
              </a:ext>
            </a:extLst>
          </p:cNvPr>
          <p:cNvSpPr/>
          <p:nvPr/>
        </p:nvSpPr>
        <p:spPr>
          <a:xfrm>
            <a:off x="3573900"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00FF7B7-78EB-AA9D-30AF-E96CB4D4F399}"/>
              </a:ext>
            </a:extLst>
          </p:cNvPr>
          <p:cNvSpPr txBox="1"/>
          <p:nvPr/>
        </p:nvSpPr>
        <p:spPr>
          <a:xfrm>
            <a:off x="409761" y="467598"/>
            <a:ext cx="3335428" cy="461665"/>
          </a:xfrm>
          <a:prstGeom prst="rect">
            <a:avLst/>
          </a:prstGeom>
          <a:noFill/>
        </p:spPr>
        <p:txBody>
          <a:bodyPr wrap="square">
            <a:spAutoFit/>
          </a:bodyPr>
          <a:lstStyle/>
          <a:p>
            <a:r>
              <a:rPr lang="en-US" sz="2400" b="1" dirty="0">
                <a:solidFill>
                  <a:schemeClr val="bg1"/>
                </a:solidFill>
                <a:cs typeface="Arial" pitchFamily="34" charset="0"/>
              </a:rPr>
              <a:t>Open Discussion Topics</a:t>
            </a:r>
            <a:endParaRPr lang="en-US" sz="2400" dirty="0"/>
          </a:p>
        </p:txBody>
      </p:sp>
      <p:sp>
        <p:nvSpPr>
          <p:cNvPr id="9" name="Google Shape;92;p1">
            <a:extLst>
              <a:ext uri="{FF2B5EF4-FFF2-40B4-BE49-F238E27FC236}">
                <a16:creationId xmlns:a16="http://schemas.microsoft.com/office/drawing/2014/main" id="{2F97E296-B8D9-A09C-A2FE-3D99686B8C65}"/>
              </a:ext>
            </a:extLst>
          </p:cNvPr>
          <p:cNvSpPr/>
          <p:nvPr/>
        </p:nvSpPr>
        <p:spPr>
          <a:xfrm rot="10800000" flipV="1">
            <a:off x="-1" y="6774507"/>
            <a:ext cx="12192000" cy="9848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raphic 10" descr="Clipboard outline">
            <a:extLst>
              <a:ext uri="{FF2B5EF4-FFF2-40B4-BE49-F238E27FC236}">
                <a16:creationId xmlns:a16="http://schemas.microsoft.com/office/drawing/2014/main" id="{F7A145BF-DFB8-5C1C-3AAA-86189FB67B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4282" y="478851"/>
            <a:ext cx="420624" cy="420624"/>
          </a:xfrm>
          <a:prstGeom prst="rect">
            <a:avLst/>
          </a:prstGeom>
        </p:spPr>
      </p:pic>
      <p:pic>
        <p:nvPicPr>
          <p:cNvPr id="2" name="Google Shape;87;p1">
            <a:extLst>
              <a:ext uri="{FF2B5EF4-FFF2-40B4-BE49-F238E27FC236}">
                <a16:creationId xmlns:a16="http://schemas.microsoft.com/office/drawing/2014/main" id="{FBD833BF-13A2-49A0-CCDB-94165F6F5E8D}"/>
              </a:ext>
            </a:extLst>
          </p:cNvPr>
          <p:cNvPicPr preferRelativeResize="0"/>
          <p:nvPr/>
        </p:nvPicPr>
        <p:blipFill>
          <a:blip r:embed="rId4">
            <a:alphaModFix/>
          </a:blip>
          <a:stretch>
            <a:fillRect/>
          </a:stretch>
        </p:blipFill>
        <p:spPr>
          <a:xfrm>
            <a:off x="172994" y="6069447"/>
            <a:ext cx="690069" cy="690069"/>
          </a:xfrm>
          <a:prstGeom prst="rect">
            <a:avLst/>
          </a:prstGeom>
          <a:noFill/>
          <a:ln>
            <a:noFill/>
          </a:ln>
        </p:spPr>
      </p:pic>
    </p:spTree>
    <p:extLst>
      <p:ext uri="{BB962C8B-B14F-4D97-AF65-F5344CB8AC3E}">
        <p14:creationId xmlns:p14="http://schemas.microsoft.com/office/powerpoint/2010/main" val="1299928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Google Shape;329;g145dbaaffba_1_106">
            <a:extLst>
              <a:ext uri="{FF2B5EF4-FFF2-40B4-BE49-F238E27FC236}">
                <a16:creationId xmlns:a16="http://schemas.microsoft.com/office/drawing/2014/main" id="{55D00499-8C52-A717-DBF2-2E8DBFDF3532}"/>
              </a:ext>
            </a:extLst>
          </p:cNvPr>
          <p:cNvSpPr/>
          <p:nvPr/>
        </p:nvSpPr>
        <p:spPr>
          <a:xfrm>
            <a:off x="9434975" y="0"/>
            <a:ext cx="2757000" cy="6858000"/>
          </a:xfrm>
          <a:prstGeom prst="rect">
            <a:avLst/>
          </a:prstGeom>
          <a:gradFill>
            <a:gsLst>
              <a:gs pos="0">
                <a:srgbClr val="0072C6"/>
              </a:gs>
              <a:gs pos="100000">
                <a:srgbClr val="7FBA0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0;g145dbaaffba_1_106">
            <a:extLst>
              <a:ext uri="{FF2B5EF4-FFF2-40B4-BE49-F238E27FC236}">
                <a16:creationId xmlns:a16="http://schemas.microsoft.com/office/drawing/2014/main" id="{52067AC0-F3A4-FE38-F5D4-457D5AAFC732}"/>
              </a:ext>
            </a:extLst>
          </p:cNvPr>
          <p:cNvSpPr/>
          <p:nvPr/>
        </p:nvSpPr>
        <p:spPr>
          <a:xfrm rot="-766867">
            <a:off x="3826573" y="-702619"/>
            <a:ext cx="8061854" cy="7860334"/>
          </a:xfrm>
          <a:prstGeom prst="heptagon">
            <a:avLst>
              <a:gd name="hf" fmla="val 102572"/>
              <a:gd name="vf" fmla="val 10521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43036B34-B7BA-68F6-B82B-3B95716B220F}"/>
              </a:ext>
            </a:extLst>
          </p:cNvPr>
          <p:cNvSpPr txBox="1"/>
          <p:nvPr/>
        </p:nvSpPr>
        <p:spPr>
          <a:xfrm>
            <a:off x="1757001" y="2551837"/>
            <a:ext cx="8229799" cy="1754326"/>
          </a:xfrm>
          <a:prstGeom prst="rect">
            <a:avLst/>
          </a:prstGeom>
          <a:noFill/>
        </p:spPr>
        <p:txBody>
          <a:bodyPr wrap="square">
            <a:spAutoFit/>
          </a:bodyPr>
          <a:lstStyle/>
          <a:p>
            <a:r>
              <a:rPr lang="en-US" sz="5400" b="1" dirty="0">
                <a:solidFill>
                  <a:schemeClr val="bg1"/>
                </a:solidFill>
                <a:latin typeface="Arial" panose="020B0604020202020204" pitchFamily="34" charset="0"/>
                <a:cs typeface="Arial" panose="020B0604020202020204" pitchFamily="34" charset="0"/>
              </a:rPr>
              <a:t>     Budget Working Session</a:t>
            </a:r>
            <a:endParaRPr lang="en-US" sz="5400" dirty="0"/>
          </a:p>
        </p:txBody>
      </p:sp>
      <p:sp>
        <p:nvSpPr>
          <p:cNvPr id="6" name="Oval 5">
            <a:extLst>
              <a:ext uri="{FF2B5EF4-FFF2-40B4-BE49-F238E27FC236}">
                <a16:creationId xmlns:a16="http://schemas.microsoft.com/office/drawing/2014/main" id="{DD3E0310-B5B4-49A5-AEFF-8EC243732ED9}"/>
              </a:ext>
            </a:extLst>
          </p:cNvPr>
          <p:cNvSpPr/>
          <p:nvPr/>
        </p:nvSpPr>
        <p:spPr>
          <a:xfrm>
            <a:off x="1794072" y="2551837"/>
            <a:ext cx="827903" cy="827903"/>
          </a:xfrm>
          <a:prstGeom prst="ellipse">
            <a:avLst/>
          </a:prstGeom>
          <a:solidFill>
            <a:srgbClr val="099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descr="Piggy Bank with solid fill">
            <a:extLst>
              <a:ext uri="{FF2B5EF4-FFF2-40B4-BE49-F238E27FC236}">
                <a16:creationId xmlns:a16="http://schemas.microsoft.com/office/drawing/2014/main" id="{9136D97E-3D08-532E-684D-42D636C550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16789" y="2658223"/>
            <a:ext cx="615129" cy="615129"/>
          </a:xfrm>
          <a:prstGeom prst="rect">
            <a:avLst/>
          </a:prstGeom>
        </p:spPr>
      </p:pic>
    </p:spTree>
    <p:extLst>
      <p:ext uri="{BB962C8B-B14F-4D97-AF65-F5344CB8AC3E}">
        <p14:creationId xmlns:p14="http://schemas.microsoft.com/office/powerpoint/2010/main" val="2031841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Google Shape;330;g145dbaaffba_1_106">
            <a:extLst>
              <a:ext uri="{FF2B5EF4-FFF2-40B4-BE49-F238E27FC236}">
                <a16:creationId xmlns:a16="http://schemas.microsoft.com/office/drawing/2014/main" id="{BB9C5A9F-89B3-EFEE-D517-4399B7B1108A}"/>
              </a:ext>
            </a:extLst>
          </p:cNvPr>
          <p:cNvSpPr/>
          <p:nvPr/>
        </p:nvSpPr>
        <p:spPr>
          <a:xfrm rot="18778022">
            <a:off x="667668" y="-2775969"/>
            <a:ext cx="12974096" cy="12649786"/>
          </a:xfrm>
          <a:prstGeom prst="heptagon">
            <a:avLst>
              <a:gd name="hf" fmla="val 102572"/>
              <a:gd name="vf" fmla="val 105210"/>
            </a:avLst>
          </a:prstGeom>
          <a:gradFill>
            <a:gsLst>
              <a:gs pos="0">
                <a:srgbClr val="0072C6"/>
              </a:gs>
              <a:gs pos="100000">
                <a:srgbClr val="30C26D"/>
              </a:gs>
            </a:gsLst>
            <a:lin ang="210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1">
            <a:extLst>
              <a:ext uri="{FF2B5EF4-FFF2-40B4-BE49-F238E27FC236}">
                <a16:creationId xmlns:a16="http://schemas.microsoft.com/office/drawing/2014/main" id="{6E1CCC94-21B2-D6A3-0022-69B603918510}"/>
              </a:ext>
            </a:extLst>
          </p:cNvPr>
          <p:cNvSpPr>
            <a:spLocks noGrp="1"/>
          </p:cNvSpPr>
          <p:nvPr>
            <p:ph idx="1"/>
          </p:nvPr>
        </p:nvSpPr>
        <p:spPr>
          <a:xfrm>
            <a:off x="2152650" y="3144186"/>
            <a:ext cx="7886700" cy="2458387"/>
          </a:xfrm>
        </p:spPr>
        <p:txBody>
          <a:bodyPr>
            <a:normAutofit lnSpcReduction="10000"/>
          </a:bodyPr>
          <a:lstStyle/>
          <a:p>
            <a:pPr marL="0" indent="0" algn="ctr">
              <a:buNone/>
            </a:pPr>
            <a:endParaRPr lang="en-US" dirty="0"/>
          </a:p>
          <a:p>
            <a:pPr marL="0" indent="0" algn="ctr">
              <a:buNone/>
            </a:pPr>
            <a:r>
              <a:rPr lang="en-US" dirty="0">
                <a:solidFill>
                  <a:schemeClr val="bg1"/>
                </a:solidFill>
              </a:rPr>
              <a:t>Jake </a:t>
            </a:r>
            <a:r>
              <a:rPr lang="en-US" dirty="0" err="1">
                <a:solidFill>
                  <a:schemeClr val="bg1"/>
                </a:solidFill>
              </a:rPr>
              <a:t>Brausch</a:t>
            </a:r>
            <a:endParaRPr lang="en-US" dirty="0">
              <a:solidFill>
                <a:schemeClr val="bg1"/>
              </a:solidFill>
            </a:endParaRPr>
          </a:p>
          <a:p>
            <a:pPr marL="0" indent="0" algn="ctr">
              <a:buNone/>
            </a:pPr>
            <a:r>
              <a:rPr lang="en-US" dirty="0" err="1">
                <a:solidFill>
                  <a:schemeClr val="bg1"/>
                </a:solidFill>
              </a:rPr>
              <a:t>jake@regionx.org</a:t>
            </a:r>
            <a:endParaRPr lang="en-US" dirty="0">
              <a:solidFill>
                <a:schemeClr val="bg1"/>
              </a:solidFill>
            </a:endParaRPr>
          </a:p>
          <a:p>
            <a:pPr marL="0" indent="0" algn="ctr">
              <a:buNone/>
            </a:pPr>
            <a:r>
              <a:rPr lang="en-US" dirty="0">
                <a:solidFill>
                  <a:schemeClr val="bg1"/>
                </a:solidFill>
              </a:rPr>
              <a:t>(916) 542-5728</a:t>
            </a:r>
          </a:p>
          <a:p>
            <a:pPr marL="0" indent="0" algn="ctr">
              <a:buNone/>
            </a:pPr>
            <a:r>
              <a:rPr lang="en-US" dirty="0">
                <a:solidFill>
                  <a:schemeClr val="bg1"/>
                </a:solidFill>
              </a:rPr>
              <a:t>Sacramento, CA </a:t>
            </a:r>
          </a:p>
          <a:p>
            <a:pPr marL="0" indent="0">
              <a:buNone/>
            </a:pPr>
            <a:endParaRPr lang="en-US" dirty="0"/>
          </a:p>
        </p:txBody>
      </p:sp>
      <p:sp>
        <p:nvSpPr>
          <p:cNvPr id="7" name="TextBox 6">
            <a:extLst>
              <a:ext uri="{FF2B5EF4-FFF2-40B4-BE49-F238E27FC236}">
                <a16:creationId xmlns:a16="http://schemas.microsoft.com/office/drawing/2014/main" id="{B2803EF9-0087-9CF5-BFCA-4DC2C433CE7C}"/>
              </a:ext>
            </a:extLst>
          </p:cNvPr>
          <p:cNvSpPr txBox="1"/>
          <p:nvPr/>
        </p:nvSpPr>
        <p:spPr>
          <a:xfrm>
            <a:off x="2655758" y="2045601"/>
            <a:ext cx="6880484" cy="1323439"/>
          </a:xfrm>
          <a:prstGeom prst="rect">
            <a:avLst/>
          </a:prstGeom>
          <a:noFill/>
        </p:spPr>
        <p:txBody>
          <a:bodyPr wrap="square">
            <a:spAutoFit/>
          </a:bodyPr>
          <a:lstStyle/>
          <a:p>
            <a:pPr marL="0" indent="0" algn="ctr">
              <a:buNone/>
            </a:pPr>
            <a:r>
              <a:rPr lang="en-US" sz="8000" b="1" dirty="0">
                <a:solidFill>
                  <a:schemeClr val="bg1"/>
                </a:solidFill>
                <a:latin typeface="Arial" panose="020B0604020202020204" pitchFamily="34" charset="0"/>
                <a:cs typeface="Arial" panose="020B0604020202020204" pitchFamily="34" charset="0"/>
              </a:rPr>
              <a:t>THANK YOU!</a:t>
            </a:r>
          </a:p>
        </p:txBody>
      </p:sp>
      <p:pic>
        <p:nvPicPr>
          <p:cNvPr id="8" name="Google Shape;87;p1">
            <a:extLst>
              <a:ext uri="{FF2B5EF4-FFF2-40B4-BE49-F238E27FC236}">
                <a16:creationId xmlns:a16="http://schemas.microsoft.com/office/drawing/2014/main" id="{68CB4F26-420D-7A23-B4A9-D64EC8BF7A7D}"/>
              </a:ext>
            </a:extLst>
          </p:cNvPr>
          <p:cNvPicPr preferRelativeResize="0"/>
          <p:nvPr/>
        </p:nvPicPr>
        <p:blipFill>
          <a:blip r:embed="rId2">
            <a:alphaModFix/>
          </a:blip>
          <a:stretch>
            <a:fillRect/>
          </a:stretch>
        </p:blipFill>
        <p:spPr>
          <a:xfrm>
            <a:off x="159932" y="6029164"/>
            <a:ext cx="690069" cy="690069"/>
          </a:xfrm>
          <a:prstGeom prst="rect">
            <a:avLst/>
          </a:prstGeom>
          <a:noFill/>
          <a:ln>
            <a:noFill/>
          </a:ln>
        </p:spPr>
      </p:pic>
    </p:spTree>
    <p:extLst>
      <p:ext uri="{BB962C8B-B14F-4D97-AF65-F5344CB8AC3E}">
        <p14:creationId xmlns:p14="http://schemas.microsoft.com/office/powerpoint/2010/main" val="1602445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8BF88BA7-19DC-4084-FFEC-67EF422539E3}"/>
              </a:ext>
            </a:extLst>
          </p:cNvPr>
          <p:cNvSpPr>
            <a:spLocks noGrp="1"/>
          </p:cNvSpPr>
          <p:nvPr>
            <p:ph idx="1"/>
          </p:nvPr>
        </p:nvSpPr>
        <p:spPr>
          <a:xfrm>
            <a:off x="5874353" y="3311998"/>
            <a:ext cx="5790427" cy="2574248"/>
          </a:xfrm>
        </p:spPr>
        <p:txBody>
          <a:bodyPr>
            <a:noAutofit/>
          </a:bodyPr>
          <a:lstStyle/>
          <a:p>
            <a:pPr marL="0" indent="0">
              <a:buNone/>
            </a:pPr>
            <a:r>
              <a:rPr lang="en-US" sz="2000" u="sng" dirty="0">
                <a:solidFill>
                  <a:schemeClr val="bg1"/>
                </a:solidFill>
                <a:latin typeface="Arial" panose="020B0604020202020204" pitchFamily="34" charset="0"/>
                <a:cs typeface="Arial" panose="020B0604020202020204" pitchFamily="34" charset="0"/>
              </a:rPr>
              <a:t>https://www.ashrae.org/communities/chapters</a:t>
            </a:r>
          </a:p>
          <a:p>
            <a:pPr lvl="1"/>
            <a:r>
              <a:rPr lang="en-US" sz="2000" dirty="0">
                <a:solidFill>
                  <a:schemeClr val="bg1"/>
                </a:solidFill>
                <a:latin typeface="Arial" panose="020B0604020202020204" pitchFamily="34" charset="0"/>
                <a:cs typeface="Arial" panose="020B0604020202020204" pitchFamily="34" charset="0"/>
              </a:rPr>
              <a:t>Section 1.5: Treasurer</a:t>
            </a:r>
          </a:p>
          <a:p>
            <a:pPr lvl="1"/>
            <a:r>
              <a:rPr lang="en-US" sz="2000" dirty="0">
                <a:solidFill>
                  <a:schemeClr val="bg1"/>
                </a:solidFill>
                <a:latin typeface="Arial" panose="020B0604020202020204" pitchFamily="34" charset="0"/>
                <a:cs typeface="Arial" panose="020B0604020202020204" pitchFamily="34" charset="0"/>
              </a:rPr>
              <a:t>Chapter 4: Finances</a:t>
            </a:r>
          </a:p>
          <a:p>
            <a:pPr lvl="1"/>
            <a:r>
              <a:rPr lang="en-US" sz="2000" dirty="0">
                <a:solidFill>
                  <a:schemeClr val="bg1"/>
                </a:solidFill>
                <a:latin typeface="Arial" panose="020B0604020202020204" pitchFamily="34" charset="0"/>
                <a:cs typeface="Arial" panose="020B0604020202020204" pitchFamily="34" charset="0"/>
              </a:rPr>
              <a:t>Appendix 1D: Recommended Treasurer Timeline and Duties</a:t>
            </a:r>
          </a:p>
          <a:p>
            <a:pPr marL="0" indent="0">
              <a:buNone/>
            </a:pPr>
            <a:r>
              <a:rPr lang="en-US" sz="2000" dirty="0">
                <a:solidFill>
                  <a:schemeClr val="bg1"/>
                </a:solidFill>
                <a:latin typeface="Arial" panose="020B0604020202020204" pitchFamily="34" charset="0"/>
                <a:cs typeface="Arial" panose="020B0604020202020204" pitchFamily="34" charset="0"/>
              </a:rPr>
              <a:t>Also, me, everyone in this room, and the Region X Treasurer Page: </a:t>
            </a:r>
            <a:r>
              <a:rPr lang="en-US" sz="20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https://www.regionx.org/finance</a:t>
            </a:r>
            <a:r>
              <a:rPr lang="en-US" sz="2000" dirty="0">
                <a:solidFill>
                  <a:schemeClr val="bg1"/>
                </a:solidFill>
                <a:latin typeface="Arial" panose="020B06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id="{B8B0F9CD-AFFB-F686-622D-C079FC384671}"/>
              </a:ext>
            </a:extLst>
          </p:cNvPr>
          <p:cNvPicPr>
            <a:picLocks noChangeAspect="1"/>
          </p:cNvPicPr>
          <p:nvPr/>
        </p:nvPicPr>
        <p:blipFill>
          <a:blip r:embed="rId3"/>
          <a:stretch>
            <a:fillRect/>
          </a:stretch>
        </p:blipFill>
        <p:spPr>
          <a:xfrm>
            <a:off x="634109" y="1717647"/>
            <a:ext cx="4797753" cy="4308185"/>
          </a:xfrm>
          <a:prstGeom prst="rect">
            <a:avLst/>
          </a:prstGeom>
        </p:spPr>
      </p:pic>
      <p:sp>
        <p:nvSpPr>
          <p:cNvPr id="16" name="Rounded Rectangle 15">
            <a:extLst>
              <a:ext uri="{FF2B5EF4-FFF2-40B4-BE49-F238E27FC236}">
                <a16:creationId xmlns:a16="http://schemas.microsoft.com/office/drawing/2014/main" id="{F3156AB9-54AB-48A7-50F9-D79567638D10}"/>
              </a:ext>
            </a:extLst>
          </p:cNvPr>
          <p:cNvSpPr/>
          <p:nvPr/>
        </p:nvSpPr>
        <p:spPr>
          <a:xfrm>
            <a:off x="-2114289" y="280646"/>
            <a:ext cx="7788871" cy="835570"/>
          </a:xfrm>
          <a:prstGeom prst="roundRect">
            <a:avLst>
              <a:gd name="adj" fmla="val 50000"/>
            </a:avLst>
          </a:prstGeom>
          <a:solidFill>
            <a:srgbClr val="0072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3BC63C7C-E2BF-1C5D-2B18-2113C48DFA0F}"/>
              </a:ext>
            </a:extLst>
          </p:cNvPr>
          <p:cNvSpPr/>
          <p:nvPr/>
        </p:nvSpPr>
        <p:spPr>
          <a:xfrm>
            <a:off x="4903959"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Internet with solid fill">
            <a:extLst>
              <a:ext uri="{FF2B5EF4-FFF2-40B4-BE49-F238E27FC236}">
                <a16:creationId xmlns:a16="http://schemas.microsoft.com/office/drawing/2014/main" id="{17D6E92C-B205-1C89-5BF9-696D028293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0370" y="488407"/>
            <a:ext cx="421492" cy="421492"/>
          </a:xfrm>
          <a:prstGeom prst="rect">
            <a:avLst/>
          </a:prstGeom>
        </p:spPr>
      </p:pic>
      <p:sp>
        <p:nvSpPr>
          <p:cNvPr id="20" name="TextBox 19">
            <a:extLst>
              <a:ext uri="{FF2B5EF4-FFF2-40B4-BE49-F238E27FC236}">
                <a16:creationId xmlns:a16="http://schemas.microsoft.com/office/drawing/2014/main" id="{27A54B2B-25E4-7D68-38DA-C15F82315B5E}"/>
              </a:ext>
            </a:extLst>
          </p:cNvPr>
          <p:cNvSpPr txBox="1"/>
          <p:nvPr/>
        </p:nvSpPr>
        <p:spPr>
          <a:xfrm>
            <a:off x="-115779" y="406043"/>
            <a:ext cx="5027527" cy="584775"/>
          </a:xfrm>
          <a:prstGeom prst="rect">
            <a:avLst/>
          </a:prstGeom>
          <a:noFill/>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 Treasurer Resources</a:t>
            </a:r>
            <a:endParaRPr lang="en-US" sz="3200" dirty="0"/>
          </a:p>
        </p:txBody>
      </p:sp>
      <p:sp>
        <p:nvSpPr>
          <p:cNvPr id="22" name="TextBox 21">
            <a:extLst>
              <a:ext uri="{FF2B5EF4-FFF2-40B4-BE49-F238E27FC236}">
                <a16:creationId xmlns:a16="http://schemas.microsoft.com/office/drawing/2014/main" id="{FBDAEC7C-23EA-3F34-2FEA-DD0BB33434BA}"/>
              </a:ext>
            </a:extLst>
          </p:cNvPr>
          <p:cNvSpPr txBox="1"/>
          <p:nvPr/>
        </p:nvSpPr>
        <p:spPr>
          <a:xfrm>
            <a:off x="5698456" y="1942281"/>
            <a:ext cx="6142220" cy="830997"/>
          </a:xfrm>
          <a:prstGeom prst="rect">
            <a:avLst/>
          </a:prstGeom>
          <a:noFill/>
        </p:spPr>
        <p:txBody>
          <a:bodyPr wrap="square">
            <a:spAutoFit/>
          </a:bodyPr>
          <a:lstStyle/>
          <a:p>
            <a:pPr marL="0" indent="0" algn="ctr">
              <a:buNone/>
            </a:pPr>
            <a:r>
              <a:rPr lang="en-US" sz="2400" b="1" dirty="0">
                <a:solidFill>
                  <a:schemeClr val="bg1"/>
                </a:solidFill>
                <a:latin typeface="Arial" panose="020B0604020202020204" pitchFamily="34" charset="0"/>
                <a:cs typeface="Arial" panose="020B0604020202020204" pitchFamily="34" charset="0"/>
              </a:rPr>
              <a:t>Your #1 Resource</a:t>
            </a: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 ASHRAE </a:t>
            </a:r>
            <a:r>
              <a:rPr lang="en-US" sz="2400" b="1" u="sng" dirty="0">
                <a:solidFill>
                  <a:schemeClr val="bg1"/>
                </a:solidFill>
                <a:latin typeface="Arial" panose="020B0604020202020204" pitchFamily="34" charset="0"/>
                <a:cs typeface="Arial" panose="020B0604020202020204" pitchFamily="34" charset="0"/>
              </a:rPr>
              <a:t>Manual for Chapter Operations</a:t>
            </a:r>
          </a:p>
        </p:txBody>
      </p:sp>
      <p:sp>
        <p:nvSpPr>
          <p:cNvPr id="23" name="Google Shape;92;p1">
            <a:extLst>
              <a:ext uri="{FF2B5EF4-FFF2-40B4-BE49-F238E27FC236}">
                <a16:creationId xmlns:a16="http://schemas.microsoft.com/office/drawing/2014/main" id="{24C55ABD-DFC3-7718-402D-8EC3A4260597}"/>
              </a:ext>
            </a:extLst>
          </p:cNvPr>
          <p:cNvSpPr/>
          <p:nvPr/>
        </p:nvSpPr>
        <p:spPr>
          <a:xfrm rot="10800000">
            <a:off x="5874353" y="3003867"/>
            <a:ext cx="5790426" cy="61687"/>
          </a:xfrm>
          <a:prstGeom prst="rect">
            <a:avLst/>
          </a:prstGeom>
          <a:gradFill>
            <a:gsLst>
              <a:gs pos="0">
                <a:srgbClr val="0072C6"/>
              </a:gs>
              <a:gs pos="100000">
                <a:srgbClr val="7FBA00"/>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87;p1">
            <a:extLst>
              <a:ext uri="{FF2B5EF4-FFF2-40B4-BE49-F238E27FC236}">
                <a16:creationId xmlns:a16="http://schemas.microsoft.com/office/drawing/2014/main" id="{30BBFB54-2CE0-0FD2-DCEE-D29BEB3FA2CE}"/>
              </a:ext>
            </a:extLst>
          </p:cNvPr>
          <p:cNvPicPr preferRelativeResize="0"/>
          <p:nvPr/>
        </p:nvPicPr>
        <p:blipFill>
          <a:blip r:embed="rId6">
            <a:alphaModFix/>
          </a:blip>
          <a:stretch>
            <a:fillRect/>
          </a:stretch>
        </p:blipFill>
        <p:spPr>
          <a:xfrm>
            <a:off x="10978525" y="222694"/>
            <a:ext cx="951471" cy="951471"/>
          </a:xfrm>
          <a:prstGeom prst="rect">
            <a:avLst/>
          </a:prstGeom>
          <a:noFill/>
          <a:ln>
            <a:noFill/>
          </a:ln>
        </p:spPr>
      </p:pic>
      <p:pic>
        <p:nvPicPr>
          <p:cNvPr id="2" name="Google Shape;87;p1">
            <a:extLst>
              <a:ext uri="{FF2B5EF4-FFF2-40B4-BE49-F238E27FC236}">
                <a16:creationId xmlns:a16="http://schemas.microsoft.com/office/drawing/2014/main" id="{360AEBD4-FF0F-1632-8C6E-2FD3A99E59C8}"/>
              </a:ext>
            </a:extLst>
          </p:cNvPr>
          <p:cNvPicPr preferRelativeResize="0"/>
          <p:nvPr/>
        </p:nvPicPr>
        <p:blipFill>
          <a:blip r:embed="rId6">
            <a:alphaModFix/>
          </a:blip>
          <a:stretch>
            <a:fillRect/>
          </a:stretch>
        </p:blipFill>
        <p:spPr>
          <a:xfrm>
            <a:off x="172994" y="6069447"/>
            <a:ext cx="690069" cy="690069"/>
          </a:xfrm>
          <a:prstGeom prst="rect">
            <a:avLst/>
          </a:prstGeom>
          <a:noFill/>
          <a:ln>
            <a:noFill/>
          </a:ln>
        </p:spPr>
      </p:pic>
    </p:spTree>
    <p:extLst>
      <p:ext uri="{BB962C8B-B14F-4D97-AF65-F5344CB8AC3E}">
        <p14:creationId xmlns:p14="http://schemas.microsoft.com/office/powerpoint/2010/main" val="98399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Google Shape;329;g145dbaaffba_1_106">
            <a:extLst>
              <a:ext uri="{FF2B5EF4-FFF2-40B4-BE49-F238E27FC236}">
                <a16:creationId xmlns:a16="http://schemas.microsoft.com/office/drawing/2014/main" id="{55D00499-8C52-A717-DBF2-2E8DBFDF3532}"/>
              </a:ext>
            </a:extLst>
          </p:cNvPr>
          <p:cNvSpPr/>
          <p:nvPr/>
        </p:nvSpPr>
        <p:spPr>
          <a:xfrm>
            <a:off x="9434975" y="0"/>
            <a:ext cx="2757000" cy="6858000"/>
          </a:xfrm>
          <a:prstGeom prst="rect">
            <a:avLst/>
          </a:prstGeom>
          <a:gradFill>
            <a:gsLst>
              <a:gs pos="0">
                <a:srgbClr val="0072C6"/>
              </a:gs>
              <a:gs pos="100000">
                <a:srgbClr val="7FBA0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0;g145dbaaffba_1_106">
            <a:extLst>
              <a:ext uri="{FF2B5EF4-FFF2-40B4-BE49-F238E27FC236}">
                <a16:creationId xmlns:a16="http://schemas.microsoft.com/office/drawing/2014/main" id="{52067AC0-F3A4-FE38-F5D4-457D5AAFC732}"/>
              </a:ext>
            </a:extLst>
          </p:cNvPr>
          <p:cNvSpPr/>
          <p:nvPr/>
        </p:nvSpPr>
        <p:spPr>
          <a:xfrm rot="-766867">
            <a:off x="3826573" y="-702619"/>
            <a:ext cx="8061854" cy="7860334"/>
          </a:xfrm>
          <a:prstGeom prst="heptagon">
            <a:avLst>
              <a:gd name="hf" fmla="val 102572"/>
              <a:gd name="vf" fmla="val 10521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43036B34-B7BA-68F6-B82B-3B95716B220F}"/>
              </a:ext>
            </a:extLst>
          </p:cNvPr>
          <p:cNvSpPr txBox="1"/>
          <p:nvPr/>
        </p:nvSpPr>
        <p:spPr>
          <a:xfrm>
            <a:off x="1757001" y="2551837"/>
            <a:ext cx="8229799" cy="1754326"/>
          </a:xfrm>
          <a:prstGeom prst="rect">
            <a:avLst/>
          </a:prstGeom>
          <a:noFill/>
        </p:spPr>
        <p:txBody>
          <a:bodyPr wrap="square">
            <a:spAutoFit/>
          </a:bodyPr>
          <a:lstStyle/>
          <a:p>
            <a:r>
              <a:rPr lang="en-US" sz="5400" b="1" dirty="0">
                <a:solidFill>
                  <a:schemeClr val="bg1"/>
                </a:solidFill>
                <a:latin typeface="Arial" panose="020B0604020202020204" pitchFamily="34" charset="0"/>
                <a:cs typeface="Arial" panose="020B0604020202020204" pitchFamily="34" charset="0"/>
              </a:rPr>
              <a:t>     Chapter </a:t>
            </a:r>
          </a:p>
          <a:p>
            <a:r>
              <a:rPr lang="en-US" sz="5400" b="1" dirty="0">
                <a:solidFill>
                  <a:schemeClr val="bg1"/>
                </a:solidFill>
                <a:latin typeface="Arial" panose="020B0604020202020204" pitchFamily="34" charset="0"/>
                <a:cs typeface="Arial" panose="020B0604020202020204" pitchFamily="34" charset="0"/>
              </a:rPr>
              <a:t>Finance Overview</a:t>
            </a:r>
            <a:endParaRPr lang="en-US" sz="5400" dirty="0"/>
          </a:p>
        </p:txBody>
      </p:sp>
      <p:sp>
        <p:nvSpPr>
          <p:cNvPr id="6" name="Oval 5">
            <a:extLst>
              <a:ext uri="{FF2B5EF4-FFF2-40B4-BE49-F238E27FC236}">
                <a16:creationId xmlns:a16="http://schemas.microsoft.com/office/drawing/2014/main" id="{DD3E0310-B5B4-49A5-AEFF-8EC243732ED9}"/>
              </a:ext>
            </a:extLst>
          </p:cNvPr>
          <p:cNvSpPr/>
          <p:nvPr/>
        </p:nvSpPr>
        <p:spPr>
          <a:xfrm>
            <a:off x="1794072" y="2551837"/>
            <a:ext cx="827903" cy="827903"/>
          </a:xfrm>
          <a:prstGeom prst="ellipse">
            <a:avLst/>
          </a:prstGeom>
          <a:solidFill>
            <a:srgbClr val="099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descr="Piggy Bank with solid fill">
            <a:extLst>
              <a:ext uri="{FF2B5EF4-FFF2-40B4-BE49-F238E27FC236}">
                <a16:creationId xmlns:a16="http://schemas.microsoft.com/office/drawing/2014/main" id="{9136D97E-3D08-532E-684D-42D636C550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16789" y="2658223"/>
            <a:ext cx="615129" cy="615129"/>
          </a:xfrm>
          <a:prstGeom prst="rect">
            <a:avLst/>
          </a:prstGeom>
        </p:spPr>
      </p:pic>
    </p:spTree>
    <p:extLst>
      <p:ext uri="{BB962C8B-B14F-4D97-AF65-F5344CB8AC3E}">
        <p14:creationId xmlns:p14="http://schemas.microsoft.com/office/powerpoint/2010/main" val="301445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84810A5E-B84D-30A8-88FA-476C80ADAA1C}"/>
              </a:ext>
            </a:extLst>
          </p:cNvPr>
          <p:cNvSpPr>
            <a:spLocks noGrp="1"/>
          </p:cNvSpPr>
          <p:nvPr>
            <p:ph idx="1"/>
          </p:nvPr>
        </p:nvSpPr>
        <p:spPr>
          <a:xfrm>
            <a:off x="1022414" y="1526241"/>
            <a:ext cx="10147169" cy="3542524"/>
          </a:xfrm>
        </p:spPr>
        <p:txBody>
          <a:bodyPr>
            <a:noAutofit/>
          </a:bodyPr>
          <a:lstStyle/>
          <a:p>
            <a:r>
              <a:rPr lang="en-US" dirty="0">
                <a:solidFill>
                  <a:schemeClr val="bg1"/>
                </a:solidFill>
                <a:latin typeface="Arial" panose="020B0604020202020204" pitchFamily="34" charset="0"/>
                <a:cs typeface="Arial" panose="020B0604020202020204" pitchFamily="34" charset="0"/>
              </a:rPr>
              <a:t>As a Chapter Officer you have a Fiduciary duty to your ASHRAE Chapter.</a:t>
            </a:r>
          </a:p>
          <a:p>
            <a:r>
              <a:rPr lang="en-US" dirty="0">
                <a:solidFill>
                  <a:schemeClr val="bg1"/>
                </a:solidFill>
                <a:latin typeface="Arial" panose="020B0604020202020204" pitchFamily="34" charset="0"/>
                <a:cs typeface="Arial" panose="020B0604020202020204" pitchFamily="34" charset="0"/>
              </a:rPr>
              <a:t>Fiduciary-  “A person who has the power and obligation to act for another…under circumstances which require total trust, good faith and honesty.”</a:t>
            </a:r>
          </a:p>
          <a:p>
            <a:r>
              <a:rPr lang="en-US" dirty="0">
                <a:solidFill>
                  <a:schemeClr val="bg1"/>
                </a:solidFill>
                <a:latin typeface="Arial" panose="020B0604020202020204" pitchFamily="34" charset="0"/>
                <a:cs typeface="Arial" panose="020B0604020202020204" pitchFamily="34" charset="0"/>
              </a:rPr>
              <a:t>Board members must act in accordance with the organization’s mission, charter and bylaws, and any applicable state of federal laws.</a:t>
            </a:r>
          </a:p>
          <a:p>
            <a:r>
              <a:rPr lang="en-US" dirty="0">
                <a:solidFill>
                  <a:schemeClr val="bg1"/>
                </a:solidFill>
                <a:latin typeface="Arial" panose="020B0604020202020204" pitchFamily="34" charset="0"/>
                <a:cs typeface="Arial" panose="020B0604020202020204" pitchFamily="34" charset="0"/>
              </a:rPr>
              <a:t>Board members who violate these duties may be held </a:t>
            </a:r>
            <a:r>
              <a:rPr lang="en-US" b="1" i="1" u="sng" dirty="0">
                <a:solidFill>
                  <a:schemeClr val="bg1"/>
                </a:solidFill>
                <a:latin typeface="Arial" panose="020B0604020202020204" pitchFamily="34" charset="0"/>
                <a:cs typeface="Arial" panose="020B0604020202020204" pitchFamily="34" charset="0"/>
              </a:rPr>
              <a:t>personally liable</a:t>
            </a:r>
            <a:r>
              <a:rPr lang="en-US" b="1" i="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for any financial harm the organization suffers as a result.</a:t>
            </a:r>
          </a:p>
          <a:p>
            <a:pPr marL="0" indent="0">
              <a:buNone/>
            </a:pPr>
            <a:endParaRPr lang="en-US" sz="2000" dirty="0"/>
          </a:p>
        </p:txBody>
      </p:sp>
      <p:sp>
        <p:nvSpPr>
          <p:cNvPr id="9" name="Rounded Rectangle 8">
            <a:extLst>
              <a:ext uri="{FF2B5EF4-FFF2-40B4-BE49-F238E27FC236}">
                <a16:creationId xmlns:a16="http://schemas.microsoft.com/office/drawing/2014/main" id="{82DF556A-3DEB-1023-09AF-404E0D5C9A79}"/>
              </a:ext>
            </a:extLst>
          </p:cNvPr>
          <p:cNvSpPr/>
          <p:nvPr/>
        </p:nvSpPr>
        <p:spPr>
          <a:xfrm>
            <a:off x="-2970435" y="280646"/>
            <a:ext cx="7788871" cy="835570"/>
          </a:xfrm>
          <a:prstGeom prst="roundRect">
            <a:avLst>
              <a:gd name="adj" fmla="val 50000"/>
            </a:avLst>
          </a:prstGeom>
          <a:solidFill>
            <a:srgbClr val="099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FA74BD40-6CBA-5423-1335-2AE27824B5EE}"/>
              </a:ext>
            </a:extLst>
          </p:cNvPr>
          <p:cNvSpPr/>
          <p:nvPr/>
        </p:nvSpPr>
        <p:spPr>
          <a:xfrm>
            <a:off x="4047813"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EF1390D-015C-D8FD-0A51-9A11C4EB1A81}"/>
              </a:ext>
            </a:extLst>
          </p:cNvPr>
          <p:cNvSpPr txBox="1"/>
          <p:nvPr/>
        </p:nvSpPr>
        <p:spPr>
          <a:xfrm>
            <a:off x="-808105" y="406043"/>
            <a:ext cx="5654052" cy="584775"/>
          </a:xfrm>
          <a:prstGeom prst="rect">
            <a:avLst/>
          </a:prstGeom>
          <a:noFill/>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Fiduciary Duties</a:t>
            </a:r>
            <a:endParaRPr lang="en-US" sz="3200" dirty="0"/>
          </a:p>
        </p:txBody>
      </p:sp>
      <p:pic>
        <p:nvPicPr>
          <p:cNvPr id="14" name="Graphic 13" descr="Piggy Bank with solid fill">
            <a:extLst>
              <a:ext uri="{FF2B5EF4-FFF2-40B4-BE49-F238E27FC236}">
                <a16:creationId xmlns:a16="http://schemas.microsoft.com/office/drawing/2014/main" id="{A93F2D62-EB9C-44EE-AAD8-F298255F6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54658" y="488118"/>
            <a:ext cx="420624" cy="420624"/>
          </a:xfrm>
          <a:prstGeom prst="rect">
            <a:avLst/>
          </a:prstGeom>
        </p:spPr>
      </p:pic>
      <p:pic>
        <p:nvPicPr>
          <p:cNvPr id="17" name="Google Shape;87;p1">
            <a:extLst>
              <a:ext uri="{FF2B5EF4-FFF2-40B4-BE49-F238E27FC236}">
                <a16:creationId xmlns:a16="http://schemas.microsoft.com/office/drawing/2014/main" id="{D613865C-4489-4E1E-C0B7-05C8C734E347}"/>
              </a:ext>
            </a:extLst>
          </p:cNvPr>
          <p:cNvPicPr preferRelativeResize="0"/>
          <p:nvPr/>
        </p:nvPicPr>
        <p:blipFill>
          <a:blip r:embed="rId4">
            <a:alphaModFix/>
          </a:blip>
          <a:stretch>
            <a:fillRect/>
          </a:stretch>
        </p:blipFill>
        <p:spPr>
          <a:xfrm>
            <a:off x="159932" y="6029164"/>
            <a:ext cx="690069" cy="690069"/>
          </a:xfrm>
          <a:prstGeom prst="rect">
            <a:avLst/>
          </a:prstGeom>
          <a:noFill/>
          <a:ln>
            <a:noFill/>
          </a:ln>
        </p:spPr>
      </p:pic>
      <p:sp>
        <p:nvSpPr>
          <p:cNvPr id="2" name="Google Shape;92;p1">
            <a:extLst>
              <a:ext uri="{FF2B5EF4-FFF2-40B4-BE49-F238E27FC236}">
                <a16:creationId xmlns:a16="http://schemas.microsoft.com/office/drawing/2014/main" id="{762FF659-4572-5790-B941-0C2DB2DE8CDF}"/>
              </a:ext>
            </a:extLst>
          </p:cNvPr>
          <p:cNvSpPr/>
          <p:nvPr/>
        </p:nvSpPr>
        <p:spPr>
          <a:xfrm rot="10800000" flipV="1">
            <a:off x="-1" y="6774507"/>
            <a:ext cx="12192000" cy="9848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33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467E65A2-7CC2-00C7-1A69-FB7B7281AF9D}"/>
              </a:ext>
            </a:extLst>
          </p:cNvPr>
          <p:cNvSpPr/>
          <p:nvPr/>
        </p:nvSpPr>
        <p:spPr>
          <a:xfrm>
            <a:off x="2008232" y="3534639"/>
            <a:ext cx="8348472" cy="1844312"/>
          </a:xfrm>
          <a:prstGeom prst="roundRect">
            <a:avLst>
              <a:gd name="adj" fmla="val 4269"/>
            </a:avLst>
          </a:prstGeom>
          <a:solidFill>
            <a:srgbClr val="0991DD"/>
          </a:solidFill>
          <a:ln w="920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2DF556A-3DEB-1023-09AF-404E0D5C9A79}"/>
              </a:ext>
            </a:extLst>
          </p:cNvPr>
          <p:cNvSpPr/>
          <p:nvPr/>
        </p:nvSpPr>
        <p:spPr>
          <a:xfrm>
            <a:off x="-880369" y="280646"/>
            <a:ext cx="7788871" cy="835570"/>
          </a:xfrm>
          <a:prstGeom prst="roundRect">
            <a:avLst>
              <a:gd name="adj" fmla="val 50000"/>
            </a:avLst>
          </a:prstGeom>
          <a:solidFill>
            <a:srgbClr val="099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FA74BD40-6CBA-5423-1335-2AE27824B5EE}"/>
              </a:ext>
            </a:extLst>
          </p:cNvPr>
          <p:cNvSpPr/>
          <p:nvPr/>
        </p:nvSpPr>
        <p:spPr>
          <a:xfrm>
            <a:off x="6137879"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EF1390D-015C-D8FD-0A51-9A11C4EB1A81}"/>
              </a:ext>
            </a:extLst>
          </p:cNvPr>
          <p:cNvSpPr txBox="1"/>
          <p:nvPr/>
        </p:nvSpPr>
        <p:spPr>
          <a:xfrm>
            <a:off x="223858" y="406043"/>
            <a:ext cx="6234823" cy="584775"/>
          </a:xfrm>
          <a:prstGeom prst="rect">
            <a:avLst/>
          </a:prstGeom>
          <a:noFill/>
        </p:spPr>
        <p:txBody>
          <a:bodyPr wrap="square">
            <a:spAutoFit/>
          </a:bodyPr>
          <a:lstStyle/>
          <a:p>
            <a:pPr marL="0" indent="0">
              <a:buNone/>
              <a:defRPr/>
            </a:pPr>
            <a:r>
              <a:rPr lang="en-US" sz="3200" b="1" dirty="0">
                <a:solidFill>
                  <a:schemeClr val="bg1"/>
                </a:solidFill>
                <a:latin typeface="Arial" panose="020B0604020202020204" pitchFamily="34" charset="0"/>
                <a:cs typeface="Arial" panose="020B0604020202020204" pitchFamily="34" charset="0"/>
              </a:rPr>
              <a:t>Avoiding Conflicts of Interest</a:t>
            </a:r>
          </a:p>
        </p:txBody>
      </p:sp>
      <p:pic>
        <p:nvPicPr>
          <p:cNvPr id="14" name="Graphic 13" descr="Piggy Bank with solid fill">
            <a:extLst>
              <a:ext uri="{FF2B5EF4-FFF2-40B4-BE49-F238E27FC236}">
                <a16:creationId xmlns:a16="http://schemas.microsoft.com/office/drawing/2014/main" id="{A93F2D62-EB9C-44EE-AAD8-F298255F6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44724" y="488118"/>
            <a:ext cx="420624" cy="420624"/>
          </a:xfrm>
          <a:prstGeom prst="rect">
            <a:avLst/>
          </a:prstGeom>
        </p:spPr>
      </p:pic>
      <p:sp>
        <p:nvSpPr>
          <p:cNvPr id="5" name="Content Placeholder 1">
            <a:extLst>
              <a:ext uri="{FF2B5EF4-FFF2-40B4-BE49-F238E27FC236}">
                <a16:creationId xmlns:a16="http://schemas.microsoft.com/office/drawing/2014/main" id="{868A8773-2E38-EACD-6B43-8FEED234B691}"/>
              </a:ext>
            </a:extLst>
          </p:cNvPr>
          <p:cNvSpPr>
            <a:spLocks noGrp="1"/>
          </p:cNvSpPr>
          <p:nvPr>
            <p:ph idx="1"/>
          </p:nvPr>
        </p:nvSpPr>
        <p:spPr>
          <a:xfrm>
            <a:off x="1922593" y="1307303"/>
            <a:ext cx="8960381" cy="3226774"/>
          </a:xfrm>
        </p:spPr>
        <p:txBody>
          <a:bodyPr>
            <a:noAutofit/>
          </a:bodyPr>
          <a:lstStyle/>
          <a:p>
            <a:pPr marL="0" indent="0">
              <a:buNone/>
            </a:pPr>
            <a:endParaRPr lang="en-US" sz="2400" dirty="0">
              <a:solidFill>
                <a:schemeClr val="bg1"/>
              </a:solidFill>
              <a:cs typeface="Arial" pitchFamily="34" charset="0"/>
            </a:endParaRPr>
          </a:p>
          <a:p>
            <a:r>
              <a:rPr lang="en-US" sz="2400" dirty="0">
                <a:solidFill>
                  <a:schemeClr val="bg1"/>
                </a:solidFill>
                <a:latin typeface="Arial" panose="020B0604020202020204" pitchFamily="34" charset="0"/>
                <a:cs typeface="Arial" panose="020B0604020202020204" pitchFamily="34" charset="0"/>
              </a:rPr>
              <a:t>One of the most important components of the duty of loyalty is the obligation to avoid conflicts of interests.</a:t>
            </a:r>
          </a:p>
          <a:p>
            <a:r>
              <a:rPr lang="en-US" sz="2400" dirty="0">
                <a:solidFill>
                  <a:schemeClr val="bg1"/>
                </a:solidFill>
                <a:latin typeface="Arial" panose="020B0604020202020204" pitchFamily="34" charset="0"/>
                <a:cs typeface="Arial" panose="020B0604020202020204" pitchFamily="34" charset="0"/>
              </a:rPr>
              <a:t>Step aside or abstain from voting when ever there is an appearance of a conflict of interest</a:t>
            </a:r>
          </a:p>
        </p:txBody>
      </p:sp>
      <p:pic>
        <p:nvPicPr>
          <p:cNvPr id="6" name="Picture 5">
            <a:extLst>
              <a:ext uri="{FF2B5EF4-FFF2-40B4-BE49-F238E27FC236}">
                <a16:creationId xmlns:a16="http://schemas.microsoft.com/office/drawing/2014/main" id="{5AF73B02-4A6A-1900-F439-C547B8A7F801}"/>
              </a:ext>
            </a:extLst>
          </p:cNvPr>
          <p:cNvPicPr>
            <a:picLocks noChangeAspect="1"/>
          </p:cNvPicPr>
          <p:nvPr/>
        </p:nvPicPr>
        <p:blipFill>
          <a:blip r:embed="rId4"/>
          <a:stretch>
            <a:fillRect/>
          </a:stretch>
        </p:blipFill>
        <p:spPr>
          <a:xfrm>
            <a:off x="2083868" y="4224775"/>
            <a:ext cx="8197200" cy="1676400"/>
          </a:xfrm>
          <a:prstGeom prst="rect">
            <a:avLst/>
          </a:prstGeom>
          <a:ln w="76200">
            <a:solidFill>
              <a:srgbClr val="0991DD"/>
            </a:solidFill>
          </a:ln>
          <a:effectLst/>
        </p:spPr>
      </p:pic>
      <p:pic>
        <p:nvPicPr>
          <p:cNvPr id="3" name="Google Shape;87;p1">
            <a:extLst>
              <a:ext uri="{FF2B5EF4-FFF2-40B4-BE49-F238E27FC236}">
                <a16:creationId xmlns:a16="http://schemas.microsoft.com/office/drawing/2014/main" id="{7E083A9A-7414-CF4B-5C88-945607F57EE8}"/>
              </a:ext>
            </a:extLst>
          </p:cNvPr>
          <p:cNvPicPr preferRelativeResize="0"/>
          <p:nvPr/>
        </p:nvPicPr>
        <p:blipFill>
          <a:blip r:embed="rId5">
            <a:alphaModFix/>
          </a:blip>
          <a:stretch>
            <a:fillRect/>
          </a:stretch>
        </p:blipFill>
        <p:spPr>
          <a:xfrm>
            <a:off x="159932" y="6029164"/>
            <a:ext cx="690069" cy="690069"/>
          </a:xfrm>
          <a:prstGeom prst="rect">
            <a:avLst/>
          </a:prstGeom>
          <a:noFill/>
          <a:ln>
            <a:noFill/>
          </a:ln>
        </p:spPr>
      </p:pic>
      <p:sp>
        <p:nvSpPr>
          <p:cNvPr id="13" name="TextBox 12">
            <a:extLst>
              <a:ext uri="{FF2B5EF4-FFF2-40B4-BE49-F238E27FC236}">
                <a16:creationId xmlns:a16="http://schemas.microsoft.com/office/drawing/2014/main" id="{139ADE5C-E346-BE9A-A35F-489517E2E847}"/>
              </a:ext>
            </a:extLst>
          </p:cNvPr>
          <p:cNvSpPr txBox="1"/>
          <p:nvPr/>
        </p:nvSpPr>
        <p:spPr>
          <a:xfrm>
            <a:off x="2813382" y="3648875"/>
            <a:ext cx="6544490" cy="461665"/>
          </a:xfrm>
          <a:prstGeom prst="rect">
            <a:avLst/>
          </a:prstGeom>
          <a:noFill/>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Please review the ASHRAE Codes of Ethics </a:t>
            </a:r>
          </a:p>
        </p:txBody>
      </p:sp>
      <p:sp>
        <p:nvSpPr>
          <p:cNvPr id="4" name="Google Shape;92;p1">
            <a:extLst>
              <a:ext uri="{FF2B5EF4-FFF2-40B4-BE49-F238E27FC236}">
                <a16:creationId xmlns:a16="http://schemas.microsoft.com/office/drawing/2014/main" id="{EB727F6F-900B-ABBD-55B6-E17C617AAD41}"/>
              </a:ext>
            </a:extLst>
          </p:cNvPr>
          <p:cNvSpPr/>
          <p:nvPr/>
        </p:nvSpPr>
        <p:spPr>
          <a:xfrm rot="10800000" flipV="1">
            <a:off x="-1" y="6774507"/>
            <a:ext cx="12192000" cy="9848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8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8AD658-6C44-95DD-450F-B0BFD6D884E4}"/>
              </a:ext>
            </a:extLst>
          </p:cNvPr>
          <p:cNvPicPr>
            <a:picLocks noChangeAspect="1"/>
          </p:cNvPicPr>
          <p:nvPr/>
        </p:nvPicPr>
        <p:blipFill rotWithShape="1">
          <a:blip r:embed="rId2"/>
          <a:srcRect l="31667" t="25384" r="35000" b="22308"/>
          <a:stretch/>
        </p:blipFill>
        <p:spPr>
          <a:xfrm>
            <a:off x="6012199" y="1368711"/>
            <a:ext cx="5985220" cy="508743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689AD66-18D3-D902-61B8-C997EAF19CF1}"/>
              </a:ext>
            </a:extLst>
          </p:cNvPr>
          <p:cNvSpPr txBox="1"/>
          <p:nvPr/>
        </p:nvSpPr>
        <p:spPr>
          <a:xfrm>
            <a:off x="8205551" y="6441209"/>
            <a:ext cx="1598515" cy="253916"/>
          </a:xfrm>
          <a:prstGeom prst="rect">
            <a:avLst/>
          </a:prstGeom>
          <a:noFill/>
        </p:spPr>
        <p:txBody>
          <a:bodyPr wrap="none" rtlCol="0">
            <a:spAutoFit/>
          </a:bodyPr>
          <a:lstStyle/>
          <a:p>
            <a:r>
              <a:rPr lang="en-US" sz="1050" dirty="0">
                <a:solidFill>
                  <a:schemeClr val="tx2"/>
                </a:solidFill>
              </a:rPr>
              <a:t>Source: Investopedia.com</a:t>
            </a:r>
          </a:p>
        </p:txBody>
      </p:sp>
      <p:pic>
        <p:nvPicPr>
          <p:cNvPr id="8" name="Picture 7" descr="Graphical user interface, application&#10;&#10;Description automatically generated">
            <a:extLst>
              <a:ext uri="{FF2B5EF4-FFF2-40B4-BE49-F238E27FC236}">
                <a16:creationId xmlns:a16="http://schemas.microsoft.com/office/drawing/2014/main" id="{91C4FE7C-2DF3-0F5B-B479-6C23EDE1657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3854" y="1996832"/>
            <a:ext cx="4725524" cy="353029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8A4050E7-2814-BC0E-AE33-62FEB8ED8A49}"/>
              </a:ext>
            </a:extLst>
          </p:cNvPr>
          <p:cNvSpPr txBox="1"/>
          <p:nvPr/>
        </p:nvSpPr>
        <p:spPr>
          <a:xfrm>
            <a:off x="894981" y="5683498"/>
            <a:ext cx="4083269" cy="253916"/>
          </a:xfrm>
          <a:prstGeom prst="rect">
            <a:avLst/>
          </a:prstGeom>
          <a:noFill/>
        </p:spPr>
        <p:txBody>
          <a:bodyPr wrap="square" rtlCol="0">
            <a:spAutoFit/>
          </a:bodyPr>
          <a:lstStyle/>
          <a:p>
            <a:pPr algn="ctr"/>
            <a:r>
              <a:rPr lang="en-US" sz="1050" dirty="0">
                <a:solidFill>
                  <a:schemeClr val="bg1"/>
                </a:solidFill>
                <a:latin typeface="Arial" panose="020B0604020202020204" pitchFamily="34" charset="0"/>
                <a:cs typeface="Arial" panose="020B0604020202020204" pitchFamily="34" charset="0"/>
                <a:hlinkClick r:id="rId4" tooltip="https://www.flickr.com/photos/abiwt/5069884815/">
                  <a:extLst>
                    <a:ext uri="{A12FA001-AC4F-418D-AE19-62706E023703}">
                      <ahyp:hlinkClr xmlns:ahyp="http://schemas.microsoft.com/office/drawing/2018/hyperlinkcolor" val="tx"/>
                    </a:ext>
                  </a:extLst>
                </a:hlinkClick>
              </a:rPr>
              <a:t>This Photo</a:t>
            </a:r>
            <a:r>
              <a:rPr lang="en-US" sz="1050" dirty="0">
                <a:solidFill>
                  <a:schemeClr val="bg1"/>
                </a:solidFill>
                <a:latin typeface="Arial" panose="020B0604020202020204" pitchFamily="34" charset="0"/>
                <a:cs typeface="Arial" panose="020B0604020202020204" pitchFamily="34" charset="0"/>
              </a:rPr>
              <a:t> by Unknown Author is licensed under </a:t>
            </a:r>
            <a:r>
              <a:rPr lang="en-US" sz="1050" dirty="0">
                <a:solidFill>
                  <a:schemeClr val="bg1"/>
                </a:solidFill>
                <a:latin typeface="Arial" panose="020B0604020202020204" pitchFamily="34" charset="0"/>
                <a:cs typeface="Arial" panose="020B0604020202020204" pitchFamily="34" charset="0"/>
                <a:hlinkClick r:id="rId5" tooltip="https://creativecommons.org/licenses/by-nd/3.0/">
                  <a:extLst>
                    <a:ext uri="{A12FA001-AC4F-418D-AE19-62706E023703}">
                      <ahyp:hlinkClr xmlns:ahyp="http://schemas.microsoft.com/office/drawing/2018/hyperlinkcolor" val="tx"/>
                    </a:ext>
                  </a:extLst>
                </a:hlinkClick>
              </a:rPr>
              <a:t>CC BY-ND</a:t>
            </a:r>
            <a:endParaRPr lang="en-US" sz="1050" dirty="0">
              <a:solidFill>
                <a:schemeClr val="bg1"/>
              </a:solidFill>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4ADED4E1-F52D-38DD-8B7D-C23930F8214E}"/>
              </a:ext>
            </a:extLst>
          </p:cNvPr>
          <p:cNvSpPr/>
          <p:nvPr/>
        </p:nvSpPr>
        <p:spPr>
          <a:xfrm>
            <a:off x="-880369" y="280646"/>
            <a:ext cx="7788871" cy="835570"/>
          </a:xfrm>
          <a:prstGeom prst="roundRect">
            <a:avLst>
              <a:gd name="adj" fmla="val 50000"/>
            </a:avLst>
          </a:prstGeom>
          <a:solidFill>
            <a:srgbClr val="099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52F05980-DB2E-93D6-64F4-9327DA24DA2B}"/>
              </a:ext>
            </a:extLst>
          </p:cNvPr>
          <p:cNvSpPr/>
          <p:nvPr/>
        </p:nvSpPr>
        <p:spPr>
          <a:xfrm>
            <a:off x="6137879"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B47ED52-9059-37A8-3553-E5BAE4BFEAEC}"/>
              </a:ext>
            </a:extLst>
          </p:cNvPr>
          <p:cNvSpPr txBox="1"/>
          <p:nvPr/>
        </p:nvSpPr>
        <p:spPr>
          <a:xfrm>
            <a:off x="223858" y="406043"/>
            <a:ext cx="6234823" cy="584775"/>
          </a:xfrm>
          <a:prstGeom prst="rect">
            <a:avLst/>
          </a:prstGeom>
          <a:noFill/>
        </p:spPr>
        <p:txBody>
          <a:bodyPr wrap="square">
            <a:spAutoFit/>
          </a:bodyPr>
          <a:lstStyle/>
          <a:p>
            <a:pPr marL="0" indent="0">
              <a:buNone/>
              <a:defRPr/>
            </a:pPr>
            <a:r>
              <a:rPr lang="en-US" sz="3200" b="1" dirty="0">
                <a:solidFill>
                  <a:schemeClr val="bg1"/>
                </a:solidFill>
                <a:latin typeface="Arial" panose="020B0604020202020204" pitchFamily="34" charset="0"/>
                <a:cs typeface="Arial" panose="020B0604020202020204" pitchFamily="34" charset="0"/>
              </a:rPr>
              <a:t>Avoiding Conflicts of Interest</a:t>
            </a:r>
          </a:p>
        </p:txBody>
      </p:sp>
      <p:pic>
        <p:nvPicPr>
          <p:cNvPr id="5" name="Graphic 4" descr="Piggy Bank with solid fill">
            <a:extLst>
              <a:ext uri="{FF2B5EF4-FFF2-40B4-BE49-F238E27FC236}">
                <a16:creationId xmlns:a16="http://schemas.microsoft.com/office/drawing/2014/main" id="{AB71284D-69A6-068E-68D4-6C8C29066F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44724" y="488118"/>
            <a:ext cx="420624" cy="420624"/>
          </a:xfrm>
          <a:prstGeom prst="rect">
            <a:avLst/>
          </a:prstGeom>
        </p:spPr>
      </p:pic>
      <p:pic>
        <p:nvPicPr>
          <p:cNvPr id="15" name="Google Shape;87;p1">
            <a:extLst>
              <a:ext uri="{FF2B5EF4-FFF2-40B4-BE49-F238E27FC236}">
                <a16:creationId xmlns:a16="http://schemas.microsoft.com/office/drawing/2014/main" id="{53508AEC-1341-D213-2F08-819AAE644565}"/>
              </a:ext>
            </a:extLst>
          </p:cNvPr>
          <p:cNvPicPr preferRelativeResize="0"/>
          <p:nvPr/>
        </p:nvPicPr>
        <p:blipFill>
          <a:blip r:embed="rId8">
            <a:alphaModFix/>
          </a:blip>
          <a:stretch>
            <a:fillRect/>
          </a:stretch>
        </p:blipFill>
        <p:spPr>
          <a:xfrm>
            <a:off x="159932" y="6029164"/>
            <a:ext cx="690069" cy="690069"/>
          </a:xfrm>
          <a:prstGeom prst="rect">
            <a:avLst/>
          </a:prstGeom>
          <a:noFill/>
          <a:ln>
            <a:noFill/>
          </a:ln>
        </p:spPr>
      </p:pic>
      <p:sp>
        <p:nvSpPr>
          <p:cNvPr id="9" name="Google Shape;92;p1">
            <a:extLst>
              <a:ext uri="{FF2B5EF4-FFF2-40B4-BE49-F238E27FC236}">
                <a16:creationId xmlns:a16="http://schemas.microsoft.com/office/drawing/2014/main" id="{1090BDD5-B486-DDDF-587F-FBDFB84E254F}"/>
              </a:ext>
            </a:extLst>
          </p:cNvPr>
          <p:cNvSpPr/>
          <p:nvPr/>
        </p:nvSpPr>
        <p:spPr>
          <a:xfrm rot="10800000" flipV="1">
            <a:off x="-1" y="6774507"/>
            <a:ext cx="12192000" cy="9848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8938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84810A5E-B84D-30A8-88FA-476C80ADAA1C}"/>
              </a:ext>
            </a:extLst>
          </p:cNvPr>
          <p:cNvSpPr>
            <a:spLocks noGrp="1"/>
          </p:cNvSpPr>
          <p:nvPr>
            <p:ph idx="1"/>
          </p:nvPr>
        </p:nvSpPr>
        <p:spPr>
          <a:xfrm>
            <a:off x="1022414" y="1531711"/>
            <a:ext cx="10147169" cy="3542524"/>
          </a:xfrm>
        </p:spPr>
        <p:txBody>
          <a:bodyPr>
            <a:noAutofit/>
          </a:bodyPr>
          <a:lstStyle/>
          <a:p>
            <a:r>
              <a:rPr lang="en-US" dirty="0">
                <a:solidFill>
                  <a:schemeClr val="bg1"/>
                </a:solidFill>
                <a:latin typeface="Arial" panose="020B0604020202020204" pitchFamily="34" charset="0"/>
                <a:cs typeface="Arial" panose="020B0604020202020204" pitchFamily="34" charset="0"/>
              </a:rPr>
              <a:t>Make deposits and issue checks authorized by the BOG</a:t>
            </a:r>
          </a:p>
          <a:p>
            <a:r>
              <a:rPr lang="en-US" dirty="0">
                <a:solidFill>
                  <a:schemeClr val="bg1"/>
                </a:solidFill>
                <a:latin typeface="Arial" panose="020B0604020202020204" pitchFamily="34" charset="0"/>
                <a:cs typeface="Arial" panose="020B0604020202020204" pitchFamily="34" charset="0"/>
              </a:rPr>
              <a:t>Balance/Reconcile monthly statements and present to BOG for review and approval</a:t>
            </a:r>
          </a:p>
          <a:p>
            <a:r>
              <a:rPr lang="en-US" dirty="0">
                <a:solidFill>
                  <a:schemeClr val="bg1"/>
                </a:solidFill>
                <a:latin typeface="Arial" panose="020B0604020202020204" pitchFamily="34" charset="0"/>
                <a:cs typeface="Arial" panose="020B0604020202020204" pitchFamily="34" charset="0"/>
              </a:rPr>
              <a:t>Keep financial records</a:t>
            </a:r>
          </a:p>
          <a:p>
            <a:pPr lvl="1">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Chapter Account used for Operations Only</a:t>
            </a:r>
          </a:p>
          <a:p>
            <a:pPr lvl="1">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Use Separate Accounts for Special Events such as CRC Fund or Scholarships</a:t>
            </a:r>
          </a:p>
          <a:p>
            <a:pPr lvl="1">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Other special accounts?</a:t>
            </a:r>
          </a:p>
          <a:p>
            <a:r>
              <a:rPr lang="en-US" dirty="0">
                <a:solidFill>
                  <a:schemeClr val="bg1"/>
                </a:solidFill>
                <a:latin typeface="Arial" panose="020B0604020202020204" pitchFamily="34" charset="0"/>
                <a:cs typeface="Arial" panose="020B0604020202020204" pitchFamily="34" charset="0"/>
              </a:rPr>
              <a:t>File Taxation and Revenue Reports</a:t>
            </a:r>
          </a:p>
          <a:p>
            <a:r>
              <a:rPr lang="en-US" dirty="0">
                <a:solidFill>
                  <a:schemeClr val="bg1"/>
                </a:solidFill>
                <a:latin typeface="Arial" panose="020B0604020202020204" pitchFamily="34" charset="0"/>
                <a:cs typeface="Arial" panose="020B0604020202020204" pitchFamily="34" charset="0"/>
              </a:rPr>
              <a:t>Be aware of scams</a:t>
            </a:r>
          </a:p>
          <a:p>
            <a:pPr marL="0" indent="0">
              <a:buNone/>
            </a:pPr>
            <a:endParaRPr lang="en-US" sz="2000" dirty="0"/>
          </a:p>
        </p:txBody>
      </p:sp>
      <p:sp>
        <p:nvSpPr>
          <p:cNvPr id="9" name="Rounded Rectangle 8">
            <a:extLst>
              <a:ext uri="{FF2B5EF4-FFF2-40B4-BE49-F238E27FC236}">
                <a16:creationId xmlns:a16="http://schemas.microsoft.com/office/drawing/2014/main" id="{82DF556A-3DEB-1023-09AF-404E0D5C9A79}"/>
              </a:ext>
            </a:extLst>
          </p:cNvPr>
          <p:cNvSpPr/>
          <p:nvPr/>
        </p:nvSpPr>
        <p:spPr>
          <a:xfrm>
            <a:off x="-1483388" y="280646"/>
            <a:ext cx="7788871" cy="835570"/>
          </a:xfrm>
          <a:prstGeom prst="roundRect">
            <a:avLst>
              <a:gd name="adj" fmla="val 50000"/>
            </a:avLst>
          </a:prstGeom>
          <a:solidFill>
            <a:srgbClr val="099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FA74BD40-6CBA-5423-1335-2AE27824B5EE}"/>
              </a:ext>
            </a:extLst>
          </p:cNvPr>
          <p:cNvSpPr/>
          <p:nvPr/>
        </p:nvSpPr>
        <p:spPr>
          <a:xfrm>
            <a:off x="5534860" y="381996"/>
            <a:ext cx="634314"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EF1390D-015C-D8FD-0A51-9A11C4EB1A81}"/>
              </a:ext>
            </a:extLst>
          </p:cNvPr>
          <p:cNvSpPr txBox="1"/>
          <p:nvPr/>
        </p:nvSpPr>
        <p:spPr>
          <a:xfrm>
            <a:off x="13927" y="406043"/>
            <a:ext cx="5654052" cy="584775"/>
          </a:xfrm>
          <a:prstGeom prst="rect">
            <a:avLst/>
          </a:prstGeom>
          <a:noFill/>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Chapter Treasurer Duties</a:t>
            </a:r>
            <a:endParaRPr lang="en-US" sz="3200" dirty="0"/>
          </a:p>
        </p:txBody>
      </p:sp>
      <p:pic>
        <p:nvPicPr>
          <p:cNvPr id="14" name="Graphic 13" descr="Piggy Bank with solid fill">
            <a:extLst>
              <a:ext uri="{FF2B5EF4-FFF2-40B4-BE49-F238E27FC236}">
                <a16:creationId xmlns:a16="http://schemas.microsoft.com/office/drawing/2014/main" id="{A93F2D62-EB9C-44EE-AAD8-F298255F6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41705" y="488118"/>
            <a:ext cx="420624" cy="420624"/>
          </a:xfrm>
          <a:prstGeom prst="rect">
            <a:avLst/>
          </a:prstGeom>
        </p:spPr>
      </p:pic>
      <p:pic>
        <p:nvPicPr>
          <p:cNvPr id="17" name="Google Shape;87;p1">
            <a:extLst>
              <a:ext uri="{FF2B5EF4-FFF2-40B4-BE49-F238E27FC236}">
                <a16:creationId xmlns:a16="http://schemas.microsoft.com/office/drawing/2014/main" id="{D613865C-4489-4E1E-C0B7-05C8C734E347}"/>
              </a:ext>
            </a:extLst>
          </p:cNvPr>
          <p:cNvPicPr preferRelativeResize="0"/>
          <p:nvPr/>
        </p:nvPicPr>
        <p:blipFill>
          <a:blip r:embed="rId4">
            <a:alphaModFix/>
          </a:blip>
          <a:stretch>
            <a:fillRect/>
          </a:stretch>
        </p:blipFill>
        <p:spPr>
          <a:xfrm>
            <a:off x="159932" y="6029164"/>
            <a:ext cx="690069" cy="690069"/>
          </a:xfrm>
          <a:prstGeom prst="rect">
            <a:avLst/>
          </a:prstGeom>
          <a:noFill/>
          <a:ln>
            <a:noFill/>
          </a:ln>
        </p:spPr>
      </p:pic>
      <p:sp>
        <p:nvSpPr>
          <p:cNvPr id="2" name="Google Shape;92;p1">
            <a:extLst>
              <a:ext uri="{FF2B5EF4-FFF2-40B4-BE49-F238E27FC236}">
                <a16:creationId xmlns:a16="http://schemas.microsoft.com/office/drawing/2014/main" id="{762FF659-4572-5790-B941-0C2DB2DE8CDF}"/>
              </a:ext>
            </a:extLst>
          </p:cNvPr>
          <p:cNvSpPr/>
          <p:nvPr/>
        </p:nvSpPr>
        <p:spPr>
          <a:xfrm rot="10800000" flipV="1">
            <a:off x="-1" y="6774507"/>
            <a:ext cx="12192000" cy="9848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60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84810A5E-B84D-30A8-88FA-476C80ADAA1C}"/>
              </a:ext>
            </a:extLst>
          </p:cNvPr>
          <p:cNvSpPr>
            <a:spLocks noGrp="1"/>
          </p:cNvSpPr>
          <p:nvPr>
            <p:ph idx="1"/>
          </p:nvPr>
        </p:nvSpPr>
        <p:spPr>
          <a:xfrm>
            <a:off x="1022414" y="1614835"/>
            <a:ext cx="10147169" cy="3542524"/>
          </a:xfrm>
        </p:spPr>
        <p:txBody>
          <a:bodyPr>
            <a:noAutofit/>
          </a:bodyPr>
          <a:lstStyle/>
          <a:p>
            <a:r>
              <a:rPr lang="en-US" sz="2400" dirty="0">
                <a:solidFill>
                  <a:schemeClr val="bg1"/>
                </a:solidFill>
                <a:latin typeface="Arial" panose="020B0604020202020204" pitchFamily="34" charset="0"/>
                <a:cs typeface="Arial" panose="020B0604020202020204" pitchFamily="34" charset="0"/>
              </a:rPr>
              <a:t>Each Chapter should use reputable financial software</a:t>
            </a:r>
          </a:p>
          <a:p>
            <a:r>
              <a:rPr lang="en-US" sz="2400" dirty="0">
                <a:solidFill>
                  <a:schemeClr val="bg1"/>
                </a:solidFill>
                <a:latin typeface="Arial" panose="020B0604020202020204" pitchFamily="34" charset="0"/>
                <a:cs typeface="Arial" panose="020B0604020202020204" pitchFamily="34" charset="0"/>
              </a:rPr>
              <a:t>At least three Chapter officers should have signature authority</a:t>
            </a:r>
          </a:p>
          <a:p>
            <a:pPr lvl="1">
              <a:buFont typeface="Courier New" panose="02070309020205020404" pitchFamily="49" charset="0"/>
              <a:buChar char="o"/>
            </a:pPr>
            <a:r>
              <a:rPr lang="en-US" sz="2000" dirty="0">
                <a:solidFill>
                  <a:schemeClr val="bg1"/>
                </a:solidFill>
                <a:latin typeface="Arial" panose="020B0604020202020204" pitchFamily="34" charset="0"/>
                <a:cs typeface="Arial" panose="020B0604020202020204" pitchFamily="34" charset="0"/>
              </a:rPr>
              <a:t>How does your chapter provide transparency and oversight on larger checks?</a:t>
            </a:r>
          </a:p>
          <a:p>
            <a:r>
              <a:rPr lang="en-US" sz="2400" dirty="0">
                <a:solidFill>
                  <a:schemeClr val="bg1"/>
                </a:solidFill>
                <a:latin typeface="Arial" panose="020B0604020202020204" pitchFamily="34" charset="0"/>
                <a:cs typeface="Arial" panose="020B0604020202020204" pitchFamily="34" charset="0"/>
              </a:rPr>
              <a:t>Debit Cards ……. convenient, but dangerous</a:t>
            </a:r>
          </a:p>
          <a:p>
            <a:r>
              <a:rPr lang="en-US" sz="2400" dirty="0">
                <a:solidFill>
                  <a:schemeClr val="bg1"/>
                </a:solidFill>
                <a:latin typeface="Arial" panose="020B0604020202020204" pitchFamily="34" charset="0"/>
                <a:cs typeface="Arial" panose="020B0604020202020204" pitchFamily="34" charset="0"/>
              </a:rPr>
              <a:t>Chapter should have separate accounts for high dollar special events</a:t>
            </a:r>
          </a:p>
          <a:p>
            <a:r>
              <a:rPr lang="en-US" sz="2400" dirty="0">
                <a:solidFill>
                  <a:schemeClr val="bg1"/>
                </a:solidFill>
                <a:latin typeface="Arial" panose="020B0604020202020204" pitchFamily="34" charset="0"/>
                <a:cs typeface="Arial" panose="020B0604020202020204" pitchFamily="34" charset="0"/>
              </a:rPr>
              <a:t>When possible, Research Donations should be forwarded directly to ASHRAE Research</a:t>
            </a:r>
          </a:p>
          <a:p>
            <a:r>
              <a:rPr lang="en-US" sz="2400" dirty="0">
                <a:solidFill>
                  <a:schemeClr val="bg1"/>
                </a:solidFill>
                <a:latin typeface="Arial" panose="020B0604020202020204" pitchFamily="34" charset="0"/>
                <a:cs typeface="Arial" panose="020B0604020202020204" pitchFamily="34" charset="0"/>
              </a:rPr>
              <a:t>Investments should be in safe low risk investments (i.e. bonds or term deposits), the ASHRAE Foundation or a Chapter Foundation</a:t>
            </a:r>
          </a:p>
          <a:p>
            <a:pPr marL="0" indent="0">
              <a:buNone/>
            </a:pPr>
            <a:endParaRPr lang="en-US" sz="1800" dirty="0"/>
          </a:p>
        </p:txBody>
      </p:sp>
      <p:sp>
        <p:nvSpPr>
          <p:cNvPr id="9" name="Rounded Rectangle 8">
            <a:extLst>
              <a:ext uri="{FF2B5EF4-FFF2-40B4-BE49-F238E27FC236}">
                <a16:creationId xmlns:a16="http://schemas.microsoft.com/office/drawing/2014/main" id="{82DF556A-3DEB-1023-09AF-404E0D5C9A79}"/>
              </a:ext>
            </a:extLst>
          </p:cNvPr>
          <p:cNvSpPr/>
          <p:nvPr/>
        </p:nvSpPr>
        <p:spPr>
          <a:xfrm>
            <a:off x="-665018" y="280646"/>
            <a:ext cx="9177983" cy="835570"/>
          </a:xfrm>
          <a:prstGeom prst="roundRect">
            <a:avLst>
              <a:gd name="adj" fmla="val 50000"/>
            </a:avLst>
          </a:prstGeom>
          <a:solidFill>
            <a:srgbClr val="099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b="1" dirty="0">
              <a:solidFill>
                <a:schemeClr val="bg1"/>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FA74BD40-6CBA-5423-1335-2AE27824B5EE}"/>
              </a:ext>
            </a:extLst>
          </p:cNvPr>
          <p:cNvSpPr/>
          <p:nvPr/>
        </p:nvSpPr>
        <p:spPr>
          <a:xfrm>
            <a:off x="7629215" y="381996"/>
            <a:ext cx="747441" cy="634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EF1390D-015C-D8FD-0A51-9A11C4EB1A81}"/>
              </a:ext>
            </a:extLst>
          </p:cNvPr>
          <p:cNvSpPr txBox="1"/>
          <p:nvPr/>
        </p:nvSpPr>
        <p:spPr>
          <a:xfrm>
            <a:off x="-608332" y="461459"/>
            <a:ext cx="8810213" cy="461665"/>
          </a:xfrm>
          <a:prstGeom prst="rect">
            <a:avLst/>
          </a:prstGeom>
          <a:noFill/>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Financial Accounting and Banking Best Practices</a:t>
            </a:r>
            <a:endParaRPr lang="en-US" sz="2400" dirty="0"/>
          </a:p>
        </p:txBody>
      </p:sp>
      <p:pic>
        <p:nvPicPr>
          <p:cNvPr id="14" name="Graphic 13" descr="Piggy Bank with solid fill">
            <a:extLst>
              <a:ext uri="{FF2B5EF4-FFF2-40B4-BE49-F238E27FC236}">
                <a16:creationId xmlns:a16="http://schemas.microsoft.com/office/drawing/2014/main" id="{A93F2D62-EB9C-44EE-AAD8-F298255F6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74170" y="488118"/>
            <a:ext cx="495641" cy="420624"/>
          </a:xfrm>
          <a:prstGeom prst="rect">
            <a:avLst/>
          </a:prstGeom>
        </p:spPr>
      </p:pic>
      <p:pic>
        <p:nvPicPr>
          <p:cNvPr id="17" name="Google Shape;87;p1">
            <a:extLst>
              <a:ext uri="{FF2B5EF4-FFF2-40B4-BE49-F238E27FC236}">
                <a16:creationId xmlns:a16="http://schemas.microsoft.com/office/drawing/2014/main" id="{D613865C-4489-4E1E-C0B7-05C8C734E347}"/>
              </a:ext>
            </a:extLst>
          </p:cNvPr>
          <p:cNvPicPr preferRelativeResize="0"/>
          <p:nvPr/>
        </p:nvPicPr>
        <p:blipFill>
          <a:blip r:embed="rId4">
            <a:alphaModFix/>
          </a:blip>
          <a:stretch>
            <a:fillRect/>
          </a:stretch>
        </p:blipFill>
        <p:spPr>
          <a:xfrm>
            <a:off x="159932" y="6029164"/>
            <a:ext cx="690069" cy="690069"/>
          </a:xfrm>
          <a:prstGeom prst="rect">
            <a:avLst/>
          </a:prstGeom>
          <a:noFill/>
          <a:ln>
            <a:noFill/>
          </a:ln>
        </p:spPr>
      </p:pic>
      <p:sp>
        <p:nvSpPr>
          <p:cNvPr id="2" name="Google Shape;92;p1">
            <a:extLst>
              <a:ext uri="{FF2B5EF4-FFF2-40B4-BE49-F238E27FC236}">
                <a16:creationId xmlns:a16="http://schemas.microsoft.com/office/drawing/2014/main" id="{762FF659-4572-5790-B941-0C2DB2DE8CDF}"/>
              </a:ext>
            </a:extLst>
          </p:cNvPr>
          <p:cNvSpPr/>
          <p:nvPr/>
        </p:nvSpPr>
        <p:spPr>
          <a:xfrm rot="10800000" flipV="1">
            <a:off x="-1" y="6774507"/>
            <a:ext cx="12192000" cy="98484"/>
          </a:xfrm>
          <a:prstGeom prst="rect">
            <a:avLst/>
          </a:prstGeom>
          <a:gradFill>
            <a:gsLst>
              <a:gs pos="0">
                <a:srgbClr val="0072C6"/>
              </a:gs>
              <a:gs pos="100000">
                <a:srgbClr val="30C26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7469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2304</Words>
  <Application>Microsoft Office PowerPoint</Application>
  <PresentationFormat>Widescreen</PresentationFormat>
  <Paragraphs>210</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Black</vt:lpstr>
      <vt:lpstr>Arial Narrow</vt:lpstr>
      <vt:lpstr>Calibri</vt:lpstr>
      <vt:lpstr>Calibri Light</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ASHRAE Region X CRC</dc:title>
  <dc:creator>Katie Brausch</dc:creator>
  <cp:lastModifiedBy>David Roberts</cp:lastModifiedBy>
  <cp:revision>26</cp:revision>
  <dcterms:created xsi:type="dcterms:W3CDTF">2023-08-17T03:43:37Z</dcterms:created>
  <dcterms:modified xsi:type="dcterms:W3CDTF">2025-07-06T06:35:36Z</dcterms:modified>
</cp:coreProperties>
</file>